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theme/themeOverride3.xml" ContentType="application/vnd.openxmlformats-officedocument.themeOverride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29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msdjg\AppData\Local\Microsoft\Windows\Temporary%20Internet%20Files\Content.IE5\BHV3SYTC\Graph%5b1%5d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Worksheet4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SG"/>
  <c:chart>
    <c:plotArea>
      <c:layout/>
      <c:barChart>
        <c:barDir val="bar"/>
        <c:grouping val="clustered"/>
        <c:ser>
          <c:idx val="0"/>
          <c:order val="0"/>
          <c:tx>
            <c:v>2010</c:v>
          </c:tx>
          <c:cat>
            <c:strRef>
              <c:f>'Graph 3'!$B$15:$B$19</c:f>
              <c:strCache>
                <c:ptCount val="5"/>
                <c:pt idx="0">
                  <c:v>Dhaka</c:v>
                </c:pt>
                <c:pt idx="1">
                  <c:v>HCMC</c:v>
                </c:pt>
                <c:pt idx="2">
                  <c:v>Manila</c:v>
                </c:pt>
                <c:pt idx="3">
                  <c:v>Jakarta</c:v>
                </c:pt>
                <c:pt idx="4">
                  <c:v>Bangkok</c:v>
                </c:pt>
              </c:strCache>
            </c:strRef>
          </c:cat>
          <c:val>
            <c:numRef>
              <c:f>'Graph 3'!$C$15:$C$19</c:f>
              <c:numCache>
                <c:formatCode>General</c:formatCode>
                <c:ptCount val="5"/>
                <c:pt idx="0">
                  <c:v>18.399999999999999</c:v>
                </c:pt>
                <c:pt idx="1">
                  <c:v>5.5</c:v>
                </c:pt>
                <c:pt idx="2">
                  <c:v>14</c:v>
                </c:pt>
                <c:pt idx="3">
                  <c:v>15.3</c:v>
                </c:pt>
                <c:pt idx="4">
                  <c:v>9</c:v>
                </c:pt>
              </c:numCache>
            </c:numRef>
          </c:val>
        </c:ser>
        <c:ser>
          <c:idx val="1"/>
          <c:order val="1"/>
          <c:tx>
            <c:v>1980</c:v>
          </c:tx>
          <c:cat>
            <c:strRef>
              <c:f>'Graph 3'!$B$15:$B$19</c:f>
              <c:strCache>
                <c:ptCount val="5"/>
                <c:pt idx="0">
                  <c:v>Dhaka</c:v>
                </c:pt>
                <c:pt idx="1">
                  <c:v>HCMC</c:v>
                </c:pt>
                <c:pt idx="2">
                  <c:v>Manila</c:v>
                </c:pt>
                <c:pt idx="3">
                  <c:v>Jakarta</c:v>
                </c:pt>
                <c:pt idx="4">
                  <c:v>Bangkok</c:v>
                </c:pt>
              </c:strCache>
            </c:strRef>
          </c:cat>
          <c:val>
            <c:numRef>
              <c:f>'Graph 3'!$D$15:$D$19</c:f>
              <c:numCache>
                <c:formatCode>General</c:formatCode>
                <c:ptCount val="5"/>
                <c:pt idx="0">
                  <c:v>3.5</c:v>
                </c:pt>
                <c:pt idx="1">
                  <c:v>3.5</c:v>
                </c:pt>
                <c:pt idx="2">
                  <c:v>6</c:v>
                </c:pt>
                <c:pt idx="3">
                  <c:v>6</c:v>
                </c:pt>
                <c:pt idx="4">
                  <c:v>4.7</c:v>
                </c:pt>
              </c:numCache>
            </c:numRef>
          </c:val>
        </c:ser>
        <c:ser>
          <c:idx val="2"/>
          <c:order val="2"/>
          <c:tx>
            <c:v>1950</c:v>
          </c:tx>
          <c:cat>
            <c:strRef>
              <c:f>'Graph 3'!$B$15:$B$19</c:f>
              <c:strCache>
                <c:ptCount val="5"/>
                <c:pt idx="0">
                  <c:v>Dhaka</c:v>
                </c:pt>
                <c:pt idx="1">
                  <c:v>HCMC</c:v>
                </c:pt>
                <c:pt idx="2">
                  <c:v>Manila</c:v>
                </c:pt>
                <c:pt idx="3">
                  <c:v>Jakarta</c:v>
                </c:pt>
                <c:pt idx="4">
                  <c:v>Bangkok</c:v>
                </c:pt>
              </c:strCache>
            </c:strRef>
          </c:cat>
          <c:val>
            <c:numRef>
              <c:f>'Graph 3'!$E$15:$E$19</c:f>
              <c:numCache>
                <c:formatCode>General</c:formatCode>
                <c:ptCount val="5"/>
                <c:pt idx="0">
                  <c:v>0.4</c:v>
                </c:pt>
                <c:pt idx="1">
                  <c:v>1.2</c:v>
                </c:pt>
                <c:pt idx="2">
                  <c:v>1.5</c:v>
                </c:pt>
                <c:pt idx="3">
                  <c:v>1.5</c:v>
                </c:pt>
                <c:pt idx="4">
                  <c:v>1.4</c:v>
                </c:pt>
              </c:numCache>
            </c:numRef>
          </c:val>
        </c:ser>
        <c:axId val="114487296"/>
        <c:axId val="114488832"/>
      </c:barChart>
      <c:catAx>
        <c:axId val="114487296"/>
        <c:scaling>
          <c:orientation val="minMax"/>
        </c:scaling>
        <c:axPos val="l"/>
        <c:tickLblPos val="nextTo"/>
        <c:crossAx val="114488832"/>
        <c:crossesAt val="0"/>
        <c:auto val="1"/>
        <c:lblAlgn val="ctr"/>
        <c:lblOffset val="100"/>
      </c:catAx>
      <c:valAx>
        <c:axId val="114488832"/>
        <c:scaling>
          <c:orientation val="minMax"/>
          <c:max val="18"/>
          <c:min val="0"/>
        </c:scaling>
        <c:axPos val="b"/>
        <c:majorGridlines/>
        <c:numFmt formatCode="General" sourceLinked="1"/>
        <c:tickLblPos val="nextTo"/>
        <c:crossAx val="1144872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3596289668336941"/>
          <c:y val="0.43045023218251582"/>
          <c:w val="5.6461345740873296E-2"/>
          <c:h val="0.13909933373712935"/>
        </c:manualLayout>
      </c:layout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SG"/>
  <c:style val="44"/>
  <c:clrMapOvr bg1="dk2" tx1="lt1" bg2="dk1" tx2="lt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sideWall>
      <c:spPr>
        <a:noFill/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Cases</c:v>
                </c:pt>
              </c:strCache>
            </c:strRef>
          </c:tx>
          <c:spPr>
            <a:solidFill>
              <a:srgbClr val="0F65C3">
                <a:alpha val="88000"/>
              </a:srgbClr>
            </a:solidFill>
          </c:spPr>
          <c:cat>
            <c:strRef>
              <c:f>Sheet1!$A$2:$A$7</c:f>
              <c:strCache>
                <c:ptCount val="6"/>
                <c:pt idx="0">
                  <c:v>1955-1959</c:v>
                </c:pt>
                <c:pt idx="1">
                  <c:v>1960-1969</c:v>
                </c:pt>
                <c:pt idx="2">
                  <c:v>1970-1979</c:v>
                </c:pt>
                <c:pt idx="3">
                  <c:v>1980-1989</c:v>
                </c:pt>
                <c:pt idx="4">
                  <c:v>1990-1999</c:v>
                </c:pt>
                <c:pt idx="5">
                  <c:v>2000-2009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908</c:v>
                </c:pt>
                <c:pt idx="1">
                  <c:v>15497</c:v>
                </c:pt>
                <c:pt idx="2">
                  <c:v>122174</c:v>
                </c:pt>
                <c:pt idx="3">
                  <c:v>295554</c:v>
                </c:pt>
                <c:pt idx="4">
                  <c:v>479848</c:v>
                </c:pt>
                <c:pt idx="5">
                  <c:v>1016612</c:v>
                </c:pt>
              </c:numCache>
            </c:numRef>
          </c:val>
        </c:ser>
        <c:shape val="box"/>
        <c:axId val="124720256"/>
        <c:axId val="124721792"/>
        <c:axId val="0"/>
      </c:bar3DChart>
      <c:catAx>
        <c:axId val="124720256"/>
        <c:scaling>
          <c:orientation val="minMax"/>
        </c:scaling>
        <c:axPos val="b"/>
        <c:numFmt formatCode="General" sourceLinked="1"/>
        <c:tickLblPos val="nextTo"/>
        <c:crossAx val="124721792"/>
        <c:crosses val="autoZero"/>
        <c:auto val="1"/>
        <c:lblAlgn val="ctr"/>
        <c:lblOffset val="100"/>
      </c:catAx>
      <c:valAx>
        <c:axId val="124721792"/>
        <c:scaling>
          <c:orientation val="minMax"/>
        </c:scaling>
        <c:axPos val="l"/>
        <c:majorGridlines/>
        <c:numFmt formatCode="General" sourceLinked="1"/>
        <c:tickLblPos val="nextTo"/>
        <c:crossAx val="124720256"/>
        <c:crosses val="autoZero"/>
        <c:crossBetween val="between"/>
      </c:valAx>
      <c:spPr>
        <a:noFill/>
        <a:ln w="25386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799"/>
      </a:pPr>
      <a:endParaRPr lang="en-US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SG"/>
  <c:clrMapOvr bg1="dk2" tx1="lt1" bg2="dk1" tx2="lt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0259371695820717E-3"/>
          <c:y val="0"/>
          <c:w val="0.99617295097942116"/>
          <c:h val="0.91698764216972883"/>
        </c:manualLayout>
      </c:layout>
      <c:lineChart>
        <c:grouping val="stacked"/>
        <c:marker val="1"/>
        <c:axId val="121176832"/>
        <c:axId val="121178368"/>
      </c:lineChart>
      <c:catAx>
        <c:axId val="121176832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9525">
            <a:noFill/>
          </a:ln>
        </c:spPr>
        <c:crossAx val="121178368"/>
        <c:crosses val="autoZero"/>
        <c:auto val="1"/>
        <c:lblAlgn val="ctr"/>
        <c:lblOffset val="100"/>
      </c:catAx>
      <c:valAx>
        <c:axId val="121178368"/>
        <c:scaling>
          <c:orientation val="minMax"/>
        </c:scaling>
        <c:delete val="1"/>
        <c:axPos val="l"/>
        <c:numFmt formatCode="General" sourceLinked="1"/>
        <c:tickLblPos val="none"/>
        <c:crossAx val="121176832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SG"/>
  <c:style val="44"/>
  <c:chart>
    <c:view3D>
      <c:depthPercent val="100"/>
      <c:rAngAx val="1"/>
    </c:view3D>
    <c:sideWall>
      <c:spPr>
        <a:noFill/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Case 1</c:v>
                </c:pt>
              </c:strCache>
            </c:strRef>
          </c:tx>
          <c:spPr>
            <a:solidFill>
              <a:srgbClr val="0F65C3">
                <a:alpha val="88000"/>
              </a:srgbClr>
            </a:solidFill>
          </c:spPr>
          <c:cat>
            <c:numRef>
              <c:f>Sheet1!$A$2:$A$4</c:f>
              <c:numCache>
                <c:formatCode>General</c:formatCode>
                <c:ptCount val="3"/>
                <c:pt idx="0">
                  <c:v>1950</c:v>
                </c:pt>
                <c:pt idx="1">
                  <c:v>1980</c:v>
                </c:pt>
                <c:pt idx="2">
                  <c:v>2010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1.2</c:v>
                </c:pt>
                <c:pt idx="1">
                  <c:v>4.7</c:v>
                </c:pt>
                <c:pt idx="2">
                  <c:v>12.4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Cases2</c:v>
                </c:pt>
              </c:strCache>
            </c:strRef>
          </c:tx>
          <c:spPr>
            <a:solidFill>
              <a:srgbClr val="76B531">
                <a:alpha val="81961"/>
              </a:srgbClr>
            </a:solidFill>
          </c:spPr>
          <c:cat>
            <c:numRef>
              <c:f>Sheet1!$A$2:$A$4</c:f>
              <c:numCache>
                <c:formatCode>General</c:formatCode>
                <c:ptCount val="3"/>
                <c:pt idx="0">
                  <c:v>1950</c:v>
                </c:pt>
                <c:pt idx="1">
                  <c:v>1980</c:v>
                </c:pt>
                <c:pt idx="2">
                  <c:v>2010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1.3</c:v>
                </c:pt>
                <c:pt idx="1">
                  <c:v>5.2</c:v>
                </c:pt>
                <c:pt idx="2">
                  <c:v>7.8</c:v>
                </c:pt>
              </c:numCache>
            </c:numRef>
          </c:val>
        </c:ser>
        <c:shape val="box"/>
        <c:axId val="125232640"/>
        <c:axId val="125241216"/>
        <c:axId val="0"/>
      </c:bar3DChart>
      <c:catAx>
        <c:axId val="125232640"/>
        <c:scaling>
          <c:orientation val="minMax"/>
        </c:scaling>
        <c:axPos val="b"/>
        <c:numFmt formatCode="General" sourceLinked="1"/>
        <c:tickLblPos val="nextTo"/>
        <c:crossAx val="125241216"/>
        <c:crosses val="autoZero"/>
        <c:auto val="1"/>
        <c:lblAlgn val="ctr"/>
        <c:lblOffset val="100"/>
      </c:catAx>
      <c:valAx>
        <c:axId val="125241216"/>
        <c:scaling>
          <c:orientation val="minMax"/>
        </c:scaling>
        <c:axPos val="l"/>
        <c:majorGridlines/>
        <c:numFmt formatCode="General" sourceLinked="1"/>
        <c:tickLblPos val="nextTo"/>
        <c:crossAx val="1252326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SG"/>
  <c:style val="44"/>
  <c:clrMapOvr bg1="dk2" tx1="lt1" bg2="dk1" tx2="lt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sideWall>
      <c:spPr>
        <a:noFill/>
      </c:spPr>
    </c:sideWall>
    <c:backWall>
      <c:spPr>
        <a:noFill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Cases</c:v>
                </c:pt>
              </c:strCache>
            </c:strRef>
          </c:tx>
          <c:spPr>
            <a:solidFill>
              <a:srgbClr val="0F65C3">
                <a:alpha val="88000"/>
              </a:srgbClr>
            </a:solidFill>
          </c:spPr>
          <c:cat>
            <c:strRef>
              <c:f>Sheet1!$A$2:$A$6</c:f>
              <c:strCache>
                <c:ptCount val="5"/>
                <c:pt idx="0">
                  <c:v>1950-1960</c:v>
                </c:pt>
                <c:pt idx="1">
                  <c:v>1970-1980</c:v>
                </c:pt>
                <c:pt idx="2">
                  <c:v>1980-1990</c:v>
                </c:pt>
                <c:pt idx="3">
                  <c:v>1990-2000</c:v>
                </c:pt>
                <c:pt idx="4">
                  <c:v>2000-2009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68.5</c:v>
                </c:pt>
                <c:pt idx="1">
                  <c:v>777</c:v>
                </c:pt>
                <c:pt idx="2">
                  <c:v>824</c:v>
                </c:pt>
                <c:pt idx="3">
                  <c:v>1350</c:v>
                </c:pt>
                <c:pt idx="4">
                  <c:v>2000</c:v>
                </c:pt>
              </c:numCache>
            </c:numRef>
          </c:val>
        </c:ser>
        <c:shape val="box"/>
        <c:axId val="126387328"/>
        <c:axId val="126389248"/>
        <c:axId val="0"/>
      </c:bar3DChart>
      <c:catAx>
        <c:axId val="126387328"/>
        <c:scaling>
          <c:orientation val="minMax"/>
        </c:scaling>
        <c:axPos val="b"/>
        <c:numFmt formatCode="General" sourceLinked="1"/>
        <c:tickLblPos val="nextTo"/>
        <c:crossAx val="126389248"/>
        <c:crosses val="autoZero"/>
        <c:auto val="1"/>
        <c:lblAlgn val="ctr"/>
        <c:lblOffset val="100"/>
      </c:catAx>
      <c:valAx>
        <c:axId val="126389248"/>
        <c:scaling>
          <c:orientation val="minMax"/>
        </c:scaling>
        <c:axPos val="l"/>
        <c:majorGridlines/>
        <c:numFmt formatCode="General" sourceLinked="1"/>
        <c:tickLblPos val="nextTo"/>
        <c:crossAx val="126387328"/>
        <c:crosses val="autoZero"/>
        <c:crossBetween val="between"/>
      </c:valAx>
      <c:spPr>
        <a:noFill/>
        <a:ln w="25386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799"/>
      </a:pPr>
      <a:endParaRPr lang="en-US"/>
    </a:p>
  </c:txPr>
  <c:externalData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831D41-96D0-4890-924A-F2F19406809B}" type="doc">
      <dgm:prSet loTypeId="urn:microsoft.com/office/officeart/2005/8/layout/default#3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F76190C-76B5-493B-9658-98182D58D96B}">
      <dgm:prSet phldrT="[Text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  <a:endParaRPr lang="en-US" dirty="0"/>
        </a:p>
      </dgm:t>
    </dgm:pt>
    <dgm:pt modelId="{963619C1-6D7F-42CF-A126-E50700EE796D}" type="parTrans" cxnId="{90E792C4-0ECA-422E-B26C-E30825449ECE}">
      <dgm:prSet/>
      <dgm:spPr/>
      <dgm:t>
        <a:bodyPr/>
        <a:lstStyle/>
        <a:p>
          <a:endParaRPr lang="en-US"/>
        </a:p>
      </dgm:t>
    </dgm:pt>
    <dgm:pt modelId="{2208D220-44C9-43CD-BCCB-77DD4023EA3D}" type="sibTrans" cxnId="{90E792C4-0ECA-422E-B26C-E30825449ECE}">
      <dgm:prSet/>
      <dgm:spPr/>
      <dgm:t>
        <a:bodyPr/>
        <a:lstStyle/>
        <a:p>
          <a:endParaRPr lang="en-US"/>
        </a:p>
      </dgm:t>
    </dgm:pt>
    <dgm:pt modelId="{6E79427A-62EC-49E7-A473-30060D1C19EB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ABE8D4C5-73F3-4199-9C61-3DF2B1F2A009}" type="parTrans" cxnId="{31B3FD00-B1D3-4A48-9EDD-1A2710BD73C0}">
      <dgm:prSet/>
      <dgm:spPr/>
      <dgm:t>
        <a:bodyPr/>
        <a:lstStyle/>
        <a:p>
          <a:endParaRPr lang="en-US"/>
        </a:p>
      </dgm:t>
    </dgm:pt>
    <dgm:pt modelId="{4CA9EDCE-1AEF-48C4-BC0F-D93B1D4D2583}" type="sibTrans" cxnId="{31B3FD00-B1D3-4A48-9EDD-1A2710BD73C0}">
      <dgm:prSet/>
      <dgm:spPr/>
      <dgm:t>
        <a:bodyPr/>
        <a:lstStyle/>
        <a:p>
          <a:endParaRPr lang="en-US"/>
        </a:p>
      </dgm:t>
    </dgm:pt>
    <dgm:pt modelId="{C760BB08-CEE4-4A38-B806-D106D31B91CF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  <a:endParaRPr lang="en-US" dirty="0"/>
        </a:p>
      </dgm:t>
    </dgm:pt>
    <dgm:pt modelId="{1776CEF5-E13C-47AB-AB9D-E1DFE7CAFAAC}" type="parTrans" cxnId="{B35C62DA-A0F5-474A-A4C7-A84D91B6F5DD}">
      <dgm:prSet/>
      <dgm:spPr/>
      <dgm:t>
        <a:bodyPr/>
        <a:lstStyle/>
        <a:p>
          <a:endParaRPr lang="en-US"/>
        </a:p>
      </dgm:t>
    </dgm:pt>
    <dgm:pt modelId="{084664DF-C43F-4874-9EB8-696D005DA6B8}" type="sibTrans" cxnId="{B35C62DA-A0F5-474A-A4C7-A84D91B6F5DD}">
      <dgm:prSet/>
      <dgm:spPr/>
      <dgm:t>
        <a:bodyPr/>
        <a:lstStyle/>
        <a:p>
          <a:endParaRPr lang="en-US"/>
        </a:p>
      </dgm:t>
    </dgm:pt>
    <dgm:pt modelId="{08E3EAB5-135B-447C-9E77-2BB86B6FBBCC}" type="pres">
      <dgm:prSet presAssocID="{4E831D41-96D0-4890-924A-F2F19406809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3134DC0-EB1B-4F90-9BCE-C5C7008F0C90}" type="pres">
      <dgm:prSet presAssocID="{6F76190C-76B5-493B-9658-98182D58D96B}" presName="node" presStyleLbl="node1" presStyleIdx="0" presStyleCnt="3" custFlipHor="1" custScaleX="11327" custScaleY="10942" custLinFactNeighborX="-18966" custLinFactNeighborY="165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870878-F6C9-44D8-A066-87F747133DE3}" type="pres">
      <dgm:prSet presAssocID="{2208D220-44C9-43CD-BCCB-77DD4023EA3D}" presName="sibTrans" presStyleCnt="0"/>
      <dgm:spPr/>
    </dgm:pt>
    <dgm:pt modelId="{0E5E70C8-30AA-4913-B4A6-1337253BA9D5}" type="pres">
      <dgm:prSet presAssocID="{6E79427A-62EC-49E7-A473-30060D1C19EB}" presName="node" presStyleLbl="node1" presStyleIdx="1" presStyleCnt="3" custFlipHor="1" custScaleX="12767" custScaleY="22506" custLinFactNeighborX="-2718" custLinFactNeighborY="206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26FB4C-E7C0-4FCC-A280-37011EB6C0F8}" type="pres">
      <dgm:prSet presAssocID="{4CA9EDCE-1AEF-48C4-BC0F-D93B1D4D2583}" presName="sibTrans" presStyleCnt="0"/>
      <dgm:spPr/>
    </dgm:pt>
    <dgm:pt modelId="{90FD3045-3CEE-4479-80EE-022677960EE8}" type="pres">
      <dgm:prSet presAssocID="{C760BB08-CEE4-4A38-B806-D106D31B91CF}" presName="node" presStyleLbl="node1" presStyleIdx="2" presStyleCnt="3" custFlipHor="1" custScaleX="12767" custScaleY="12333" custLinFactNeighborX="8266" custLinFactNeighborY="119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E792C4-0ECA-422E-B26C-E30825449ECE}" srcId="{4E831D41-96D0-4890-924A-F2F19406809B}" destId="{6F76190C-76B5-493B-9658-98182D58D96B}" srcOrd="0" destOrd="0" parTransId="{963619C1-6D7F-42CF-A126-E50700EE796D}" sibTransId="{2208D220-44C9-43CD-BCCB-77DD4023EA3D}"/>
    <dgm:cxn modelId="{730E4482-2DC2-492C-9E70-3553FECBCF27}" type="presOf" srcId="{6E79427A-62EC-49E7-A473-30060D1C19EB}" destId="{0E5E70C8-30AA-4913-B4A6-1337253BA9D5}" srcOrd="0" destOrd="0" presId="urn:microsoft.com/office/officeart/2005/8/layout/default#3"/>
    <dgm:cxn modelId="{61F68737-F22F-4FD9-A26D-BFE6F4D85BB2}" type="presOf" srcId="{C760BB08-CEE4-4A38-B806-D106D31B91CF}" destId="{90FD3045-3CEE-4479-80EE-022677960EE8}" srcOrd="0" destOrd="0" presId="urn:microsoft.com/office/officeart/2005/8/layout/default#3"/>
    <dgm:cxn modelId="{B35C62DA-A0F5-474A-A4C7-A84D91B6F5DD}" srcId="{4E831D41-96D0-4890-924A-F2F19406809B}" destId="{C760BB08-CEE4-4A38-B806-D106D31B91CF}" srcOrd="2" destOrd="0" parTransId="{1776CEF5-E13C-47AB-AB9D-E1DFE7CAFAAC}" sibTransId="{084664DF-C43F-4874-9EB8-696D005DA6B8}"/>
    <dgm:cxn modelId="{A4826050-160E-4BDB-A41E-07BD05077922}" type="presOf" srcId="{4E831D41-96D0-4890-924A-F2F19406809B}" destId="{08E3EAB5-135B-447C-9E77-2BB86B6FBBCC}" srcOrd="0" destOrd="0" presId="urn:microsoft.com/office/officeart/2005/8/layout/default#3"/>
    <dgm:cxn modelId="{31B3FD00-B1D3-4A48-9EDD-1A2710BD73C0}" srcId="{4E831D41-96D0-4890-924A-F2F19406809B}" destId="{6E79427A-62EC-49E7-A473-30060D1C19EB}" srcOrd="1" destOrd="0" parTransId="{ABE8D4C5-73F3-4199-9C61-3DF2B1F2A009}" sibTransId="{4CA9EDCE-1AEF-48C4-BC0F-D93B1D4D2583}"/>
    <dgm:cxn modelId="{81A8AF9C-2FDD-4A75-A965-5E02BA88A9EF}" type="presOf" srcId="{6F76190C-76B5-493B-9658-98182D58D96B}" destId="{C3134DC0-EB1B-4F90-9BCE-C5C7008F0C90}" srcOrd="0" destOrd="0" presId="urn:microsoft.com/office/officeart/2005/8/layout/default#3"/>
    <dgm:cxn modelId="{950EAB7A-B43F-413C-85C4-64507BFCA184}" type="presParOf" srcId="{08E3EAB5-135B-447C-9E77-2BB86B6FBBCC}" destId="{C3134DC0-EB1B-4F90-9BCE-C5C7008F0C90}" srcOrd="0" destOrd="0" presId="urn:microsoft.com/office/officeart/2005/8/layout/default#3"/>
    <dgm:cxn modelId="{8F7C52DA-B32A-45CA-8BDC-623CF283C0C9}" type="presParOf" srcId="{08E3EAB5-135B-447C-9E77-2BB86B6FBBCC}" destId="{39870878-F6C9-44D8-A066-87F747133DE3}" srcOrd="1" destOrd="0" presId="urn:microsoft.com/office/officeart/2005/8/layout/default#3"/>
    <dgm:cxn modelId="{C53BFDC1-227E-4A80-B7FC-FEF1CA64272F}" type="presParOf" srcId="{08E3EAB5-135B-447C-9E77-2BB86B6FBBCC}" destId="{0E5E70C8-30AA-4913-B4A6-1337253BA9D5}" srcOrd="2" destOrd="0" presId="urn:microsoft.com/office/officeart/2005/8/layout/default#3"/>
    <dgm:cxn modelId="{D174F7BB-0171-45BA-97D4-DA76E94EB5AB}" type="presParOf" srcId="{08E3EAB5-135B-447C-9E77-2BB86B6FBBCC}" destId="{B826FB4C-E7C0-4FCC-A280-37011EB6C0F8}" srcOrd="3" destOrd="0" presId="urn:microsoft.com/office/officeart/2005/8/layout/default#3"/>
    <dgm:cxn modelId="{9B7DDAA4-336D-457D-B0CE-D2FC74BE8FDD}" type="presParOf" srcId="{08E3EAB5-135B-447C-9E77-2BB86B6FBBCC}" destId="{90FD3045-3CEE-4479-80EE-022677960EE8}" srcOrd="4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E831D41-96D0-4890-924A-F2F19406809B}" type="doc">
      <dgm:prSet loTypeId="urn:microsoft.com/office/officeart/2005/8/layout/default#4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6E79427A-62EC-49E7-A473-30060D1C19EB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ABE8D4C5-73F3-4199-9C61-3DF2B1F2A009}" type="parTrans" cxnId="{31B3FD00-B1D3-4A48-9EDD-1A2710BD73C0}">
      <dgm:prSet/>
      <dgm:spPr/>
      <dgm:t>
        <a:bodyPr/>
        <a:lstStyle/>
        <a:p>
          <a:endParaRPr lang="en-US"/>
        </a:p>
      </dgm:t>
    </dgm:pt>
    <dgm:pt modelId="{4CA9EDCE-1AEF-48C4-BC0F-D93B1D4D2583}" type="sibTrans" cxnId="{31B3FD00-B1D3-4A48-9EDD-1A2710BD73C0}">
      <dgm:prSet/>
      <dgm:spPr/>
      <dgm:t>
        <a:bodyPr/>
        <a:lstStyle/>
        <a:p>
          <a:endParaRPr lang="en-US"/>
        </a:p>
      </dgm:t>
    </dgm:pt>
    <dgm:pt modelId="{D451E967-1CBE-496D-9E59-90CCCE3613A1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b="1" dirty="0" smtClean="0"/>
            <a:t>DEN</a:t>
          </a:r>
          <a:r>
            <a:rPr lang="en-US" dirty="0" smtClean="0"/>
            <a:t> 2</a:t>
          </a:r>
        </a:p>
        <a:p>
          <a:pPr>
            <a:lnSpc>
              <a:spcPct val="100000"/>
            </a:lnSpc>
            <a:spcAft>
              <a:spcPct val="35000"/>
            </a:spcAft>
          </a:pPr>
          <a:r>
            <a:rPr lang="en-US" dirty="0" smtClean="0"/>
            <a:t>DEN 3 </a:t>
          </a:r>
        </a:p>
      </dgm:t>
    </dgm:pt>
    <dgm:pt modelId="{7DE2CB23-594E-4357-BDB8-2D6D9709F397}" type="parTrans" cxnId="{CB55090E-509A-4273-9113-C97BAD84BED2}">
      <dgm:prSet/>
      <dgm:spPr/>
      <dgm:t>
        <a:bodyPr/>
        <a:lstStyle/>
        <a:p>
          <a:endParaRPr lang="en-US"/>
        </a:p>
      </dgm:t>
    </dgm:pt>
    <dgm:pt modelId="{793B78EA-3D39-4DFD-87D0-BBB683502A0D}" type="sibTrans" cxnId="{CB55090E-509A-4273-9113-C97BAD84BED2}">
      <dgm:prSet/>
      <dgm:spPr/>
      <dgm:t>
        <a:bodyPr/>
        <a:lstStyle/>
        <a:p>
          <a:endParaRPr lang="en-US"/>
        </a:p>
      </dgm:t>
    </dgm:pt>
    <dgm:pt modelId="{E49AB8D2-D7A7-4092-8814-3D97452BAB1D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5342B48B-1542-4D5A-A2AF-12BD6C1939B4}" type="parTrans" cxnId="{9BEA12C3-AD33-4BFE-B757-6D7340AE67A1}">
      <dgm:prSet/>
      <dgm:spPr/>
      <dgm:t>
        <a:bodyPr/>
        <a:lstStyle/>
        <a:p>
          <a:endParaRPr lang="en-US"/>
        </a:p>
      </dgm:t>
    </dgm:pt>
    <dgm:pt modelId="{2F0225CA-2CBF-4DB6-BDD8-732478067F25}" type="sibTrans" cxnId="{9BEA12C3-AD33-4BFE-B757-6D7340AE67A1}">
      <dgm:prSet/>
      <dgm:spPr/>
      <dgm:t>
        <a:bodyPr/>
        <a:lstStyle/>
        <a:p>
          <a:endParaRPr lang="en-US"/>
        </a:p>
      </dgm:t>
    </dgm:pt>
    <dgm:pt modelId="{B5D2EC5D-C573-4415-9A8D-FEE3A727B85C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6DFC4553-ECDF-41A0-B5AC-423C19C84128}" type="parTrans" cxnId="{2C63C4EA-9603-4FD1-814F-D51918A1E152}">
      <dgm:prSet/>
      <dgm:spPr/>
      <dgm:t>
        <a:bodyPr/>
        <a:lstStyle/>
        <a:p>
          <a:endParaRPr lang="en-US"/>
        </a:p>
      </dgm:t>
    </dgm:pt>
    <dgm:pt modelId="{F9BB5844-9460-46D8-86E0-07FA7A48E51B}" type="sibTrans" cxnId="{2C63C4EA-9603-4FD1-814F-D51918A1E152}">
      <dgm:prSet/>
      <dgm:spPr/>
      <dgm:t>
        <a:bodyPr/>
        <a:lstStyle/>
        <a:p>
          <a:endParaRPr lang="en-US"/>
        </a:p>
      </dgm:t>
    </dgm:pt>
    <dgm:pt modelId="{BC806659-F342-47ED-B2B1-8992A2DD2C39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C34A872A-FA2F-4AFB-A74B-D2C3B7862368}" type="parTrans" cxnId="{4B5BF754-FF64-4FF7-A5BF-C59379FE1CAD}">
      <dgm:prSet/>
      <dgm:spPr/>
      <dgm:t>
        <a:bodyPr/>
        <a:lstStyle/>
        <a:p>
          <a:endParaRPr lang="en-US"/>
        </a:p>
      </dgm:t>
    </dgm:pt>
    <dgm:pt modelId="{77C40904-F02F-4B8B-B641-F9EE7CA4BFD5}" type="sibTrans" cxnId="{4B5BF754-FF64-4FF7-A5BF-C59379FE1CAD}">
      <dgm:prSet/>
      <dgm:spPr/>
      <dgm:t>
        <a:bodyPr/>
        <a:lstStyle/>
        <a:p>
          <a:endParaRPr lang="en-US"/>
        </a:p>
      </dgm:t>
    </dgm:pt>
    <dgm:pt modelId="{29254815-A54D-4B88-BAFE-07E3BF7E542C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371D6120-2767-41E0-83C9-EAE3B060A300}" type="parTrans" cxnId="{6CEA1183-E7B0-4189-919E-74D0C3791CA1}">
      <dgm:prSet/>
      <dgm:spPr/>
      <dgm:t>
        <a:bodyPr/>
        <a:lstStyle/>
        <a:p>
          <a:endParaRPr lang="en-US"/>
        </a:p>
      </dgm:t>
    </dgm:pt>
    <dgm:pt modelId="{A3066346-5AF2-4B40-8547-E21A04237280}" type="sibTrans" cxnId="{6CEA1183-E7B0-4189-919E-74D0C3791CA1}">
      <dgm:prSet/>
      <dgm:spPr/>
      <dgm:t>
        <a:bodyPr/>
        <a:lstStyle/>
        <a:p>
          <a:endParaRPr lang="en-US"/>
        </a:p>
      </dgm:t>
    </dgm:pt>
    <dgm:pt modelId="{2BA292E6-0482-47DA-A135-9123929E97E1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80A87DE6-E7C3-4ED1-807C-0CAAAEAF1357}" type="parTrans" cxnId="{9F75E53D-2E2F-4616-BEC1-3DEFEAB41627}">
      <dgm:prSet/>
      <dgm:spPr/>
      <dgm:t>
        <a:bodyPr/>
        <a:lstStyle/>
        <a:p>
          <a:endParaRPr lang="en-US"/>
        </a:p>
      </dgm:t>
    </dgm:pt>
    <dgm:pt modelId="{5A3170E7-14D2-4164-AB41-A34E19DD50E3}" type="sibTrans" cxnId="{9F75E53D-2E2F-4616-BEC1-3DEFEAB41627}">
      <dgm:prSet/>
      <dgm:spPr/>
      <dgm:t>
        <a:bodyPr/>
        <a:lstStyle/>
        <a:p>
          <a:endParaRPr lang="en-US"/>
        </a:p>
      </dgm:t>
    </dgm:pt>
    <dgm:pt modelId="{37C1DBFE-8F30-447E-8D0D-7FDBD15F9A17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98A0AAF7-D7C3-4FE9-A6D7-5A8BFF93C1D8}" type="parTrans" cxnId="{1C8B19E6-3D36-456C-91D7-8F8A479EA977}">
      <dgm:prSet/>
      <dgm:spPr/>
      <dgm:t>
        <a:bodyPr/>
        <a:lstStyle/>
        <a:p>
          <a:endParaRPr lang="en-US"/>
        </a:p>
      </dgm:t>
    </dgm:pt>
    <dgm:pt modelId="{B61A3F32-1867-48FF-AF72-668943712D53}" type="sibTrans" cxnId="{1C8B19E6-3D36-456C-91D7-8F8A479EA977}">
      <dgm:prSet/>
      <dgm:spPr/>
      <dgm:t>
        <a:bodyPr/>
        <a:lstStyle/>
        <a:p>
          <a:endParaRPr lang="en-US"/>
        </a:p>
      </dgm:t>
    </dgm:pt>
    <dgm:pt modelId="{B4507752-B0E0-4222-8E49-79BCD9129A7B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1</a:t>
          </a:r>
          <a:br>
            <a:rPr lang="en-US" dirty="0" smtClean="0"/>
          </a:br>
          <a:r>
            <a:rPr lang="en-US" dirty="0" smtClean="0"/>
            <a:t>DEN 2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3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dirty="0" smtClean="0"/>
            <a:t>DEN 4</a:t>
          </a:r>
          <a:endParaRPr lang="en-US" dirty="0"/>
        </a:p>
      </dgm:t>
    </dgm:pt>
    <dgm:pt modelId="{2B7B07AF-026D-488A-9FDB-20E9DB3190AB}" type="parTrans" cxnId="{FBBF30A0-CCC7-4CD2-AACE-09EEE48DFC7B}">
      <dgm:prSet/>
      <dgm:spPr/>
      <dgm:t>
        <a:bodyPr/>
        <a:lstStyle/>
        <a:p>
          <a:endParaRPr lang="en-US"/>
        </a:p>
      </dgm:t>
    </dgm:pt>
    <dgm:pt modelId="{B3F8ED9A-21E7-4552-A03F-E80E75A5D860}" type="sibTrans" cxnId="{FBBF30A0-CCC7-4CD2-AACE-09EEE48DFC7B}">
      <dgm:prSet/>
      <dgm:spPr/>
      <dgm:t>
        <a:bodyPr/>
        <a:lstStyle/>
        <a:p>
          <a:endParaRPr lang="en-US"/>
        </a:p>
      </dgm:t>
    </dgm:pt>
    <dgm:pt modelId="{08E3EAB5-135B-447C-9E77-2BB86B6FBBCC}" type="pres">
      <dgm:prSet presAssocID="{4E831D41-96D0-4890-924A-F2F19406809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5E70C8-30AA-4913-B4A6-1337253BA9D5}" type="pres">
      <dgm:prSet presAssocID="{6E79427A-62EC-49E7-A473-30060D1C19EB}" presName="node" presStyleLbl="node1" presStyleIdx="0" presStyleCnt="9" custFlipHor="1" custScaleX="9622" custScaleY="17961" custLinFactNeighborX="-105" custLinFactNeighborY="32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826FB4C-E7C0-4FCC-A280-37011EB6C0F8}" type="pres">
      <dgm:prSet presAssocID="{4CA9EDCE-1AEF-48C4-BC0F-D93B1D4D2583}" presName="sibTrans" presStyleCnt="0"/>
      <dgm:spPr/>
    </dgm:pt>
    <dgm:pt modelId="{F9075405-7C72-4F7C-AC7B-93E372F65D21}" type="pres">
      <dgm:prSet presAssocID="{D451E967-1CBE-496D-9E59-90CCCE3613A1}" presName="node" presStyleLbl="node1" presStyleIdx="1" presStyleCnt="9" custFlipHor="1" custScaleX="9622" custScaleY="17961" custLinFactNeighborX="-5401" custLinFactNeighborY="3283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D6074-063C-493A-9AC2-B61680E42BD0}" type="pres">
      <dgm:prSet presAssocID="{793B78EA-3D39-4DFD-87D0-BBB683502A0D}" presName="sibTrans" presStyleCnt="0"/>
      <dgm:spPr/>
    </dgm:pt>
    <dgm:pt modelId="{2B547AC1-3F2D-4FA1-9382-71A2C8D3FFFC}" type="pres">
      <dgm:prSet presAssocID="{E49AB8D2-D7A7-4092-8814-3D97452BAB1D}" presName="node" presStyleLbl="node1" presStyleIdx="2" presStyleCnt="9" custFlipHor="1" custScaleX="9622" custScaleY="17961" custLinFactNeighborX="-13509" custLinFactNeighborY="114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846223-BE0A-4878-98BA-FCE86C7F8F45}" type="pres">
      <dgm:prSet presAssocID="{2F0225CA-2CBF-4DB6-BDD8-732478067F25}" presName="sibTrans" presStyleCnt="0"/>
      <dgm:spPr/>
    </dgm:pt>
    <dgm:pt modelId="{4DF95740-E78B-4A19-9364-D06F2EF0662B}" type="pres">
      <dgm:prSet presAssocID="{B5D2EC5D-C573-4415-9A8D-FEE3A727B85C}" presName="node" presStyleLbl="node1" presStyleIdx="3" presStyleCnt="9" custFlipHor="1" custScaleX="9622" custScaleY="17961" custLinFactNeighborX="-9397" custLinFactNeighborY="5335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0668C-86A4-4DAF-B42B-01C4A390CE1F}" type="pres">
      <dgm:prSet presAssocID="{F9BB5844-9460-46D8-86E0-07FA7A48E51B}" presName="sibTrans" presStyleCnt="0"/>
      <dgm:spPr/>
    </dgm:pt>
    <dgm:pt modelId="{AAC1AB76-9CA0-4D0A-8BE5-7A0CAEDC7CEE}" type="pres">
      <dgm:prSet presAssocID="{BC806659-F342-47ED-B2B1-8992A2DD2C39}" presName="node" presStyleLbl="node1" presStyleIdx="4" presStyleCnt="9" custFlipHor="1" custScaleX="9622" custScaleY="17961" custLinFactNeighborX="-1012" custLinFactNeighborY="116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D94FE11-1473-4A16-8A8A-4852896F4997}" type="pres">
      <dgm:prSet presAssocID="{77C40904-F02F-4B8B-B641-F9EE7CA4BFD5}" presName="sibTrans" presStyleCnt="0"/>
      <dgm:spPr/>
    </dgm:pt>
    <dgm:pt modelId="{090D7669-CCDE-4487-BB29-DDB3BFBD46E8}" type="pres">
      <dgm:prSet presAssocID="{29254815-A54D-4B88-BAFE-07E3BF7E542C}" presName="node" presStyleLbl="node1" presStyleIdx="5" presStyleCnt="9" custFlipHor="1" custScaleX="9622" custScaleY="17961" custLinFactNeighborX="28111" custLinFactNeighborY="-671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60B691-35A2-430E-9992-D7B481ED1534}" type="pres">
      <dgm:prSet presAssocID="{A3066346-5AF2-4B40-8547-E21A04237280}" presName="sibTrans" presStyleCnt="0"/>
      <dgm:spPr/>
    </dgm:pt>
    <dgm:pt modelId="{814FEE1C-655F-48CE-AA89-453729B6F77B}" type="pres">
      <dgm:prSet presAssocID="{2BA292E6-0482-47DA-A135-9123929E97E1}" presName="node" presStyleLbl="node1" presStyleIdx="6" presStyleCnt="9" custFlipHor="1" custScaleX="9622" custScaleY="17961" custLinFactNeighborX="35647" custLinFactNeighborY="-92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AA6E1-2A54-441E-844E-82BF65133B42}" type="pres">
      <dgm:prSet presAssocID="{5A3170E7-14D2-4164-AB41-A34E19DD50E3}" presName="sibTrans" presStyleCnt="0"/>
      <dgm:spPr/>
    </dgm:pt>
    <dgm:pt modelId="{D77149B8-39B2-4ECF-8328-45F9EE30A0EC}" type="pres">
      <dgm:prSet presAssocID="{37C1DBFE-8F30-447E-8D0D-7FDBD15F9A17}" presName="node" presStyleLbl="node1" presStyleIdx="7" presStyleCnt="9" custFlipHor="1" custScaleX="9622" custScaleY="17961" custLinFactNeighborX="3621" custLinFactNeighborY="-58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255711-628F-4C32-A5B3-7CD6C160E312}" type="pres">
      <dgm:prSet presAssocID="{B61A3F32-1867-48FF-AF72-668943712D53}" presName="sibTrans" presStyleCnt="0"/>
      <dgm:spPr/>
    </dgm:pt>
    <dgm:pt modelId="{37AC19AE-037B-4F42-91A5-728258FA8B1B}" type="pres">
      <dgm:prSet presAssocID="{B4507752-B0E0-4222-8E49-79BCD9129A7B}" presName="node" presStyleLbl="node1" presStyleIdx="8" presStyleCnt="9" custFlipHor="1" custScaleX="9622" custScaleY="17961" custLinFactNeighborX="10091" custLinFactNeighborY="-18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B55090E-509A-4273-9113-C97BAD84BED2}" srcId="{4E831D41-96D0-4890-924A-F2F19406809B}" destId="{D451E967-1CBE-496D-9E59-90CCCE3613A1}" srcOrd="1" destOrd="0" parTransId="{7DE2CB23-594E-4357-BDB8-2D6D9709F397}" sibTransId="{793B78EA-3D39-4DFD-87D0-BBB683502A0D}"/>
    <dgm:cxn modelId="{E167F1DA-228C-4676-9157-37B707EEF9D9}" type="presOf" srcId="{E49AB8D2-D7A7-4092-8814-3D97452BAB1D}" destId="{2B547AC1-3F2D-4FA1-9382-71A2C8D3FFFC}" srcOrd="0" destOrd="0" presId="urn:microsoft.com/office/officeart/2005/8/layout/default#4"/>
    <dgm:cxn modelId="{2C63C4EA-9603-4FD1-814F-D51918A1E152}" srcId="{4E831D41-96D0-4890-924A-F2F19406809B}" destId="{B5D2EC5D-C573-4415-9A8D-FEE3A727B85C}" srcOrd="3" destOrd="0" parTransId="{6DFC4553-ECDF-41A0-B5AC-423C19C84128}" sibTransId="{F9BB5844-9460-46D8-86E0-07FA7A48E51B}"/>
    <dgm:cxn modelId="{745F9F12-0008-4B74-BE03-16E7733A5A94}" type="presOf" srcId="{B4507752-B0E0-4222-8E49-79BCD9129A7B}" destId="{37AC19AE-037B-4F42-91A5-728258FA8B1B}" srcOrd="0" destOrd="0" presId="urn:microsoft.com/office/officeart/2005/8/layout/default#4"/>
    <dgm:cxn modelId="{6CEA1183-E7B0-4189-919E-74D0C3791CA1}" srcId="{4E831D41-96D0-4890-924A-F2F19406809B}" destId="{29254815-A54D-4B88-BAFE-07E3BF7E542C}" srcOrd="5" destOrd="0" parTransId="{371D6120-2767-41E0-83C9-EAE3B060A300}" sibTransId="{A3066346-5AF2-4B40-8547-E21A04237280}"/>
    <dgm:cxn modelId="{6544CEC3-ECF9-4099-8B99-CCBE93FCE355}" type="presOf" srcId="{D451E967-1CBE-496D-9E59-90CCCE3613A1}" destId="{F9075405-7C72-4F7C-AC7B-93E372F65D21}" srcOrd="0" destOrd="0" presId="urn:microsoft.com/office/officeart/2005/8/layout/default#4"/>
    <dgm:cxn modelId="{BB8864FE-BFFA-418A-8EBD-BEE23B61D0A5}" type="presOf" srcId="{37C1DBFE-8F30-447E-8D0D-7FDBD15F9A17}" destId="{D77149B8-39B2-4ECF-8328-45F9EE30A0EC}" srcOrd="0" destOrd="0" presId="urn:microsoft.com/office/officeart/2005/8/layout/default#4"/>
    <dgm:cxn modelId="{F60592E1-B644-460E-BF9A-B31F62C99A91}" type="presOf" srcId="{2BA292E6-0482-47DA-A135-9123929E97E1}" destId="{814FEE1C-655F-48CE-AA89-453729B6F77B}" srcOrd="0" destOrd="0" presId="urn:microsoft.com/office/officeart/2005/8/layout/default#4"/>
    <dgm:cxn modelId="{F56D3126-1BB0-44D8-B921-D462AAAE49D5}" type="presOf" srcId="{29254815-A54D-4B88-BAFE-07E3BF7E542C}" destId="{090D7669-CCDE-4487-BB29-DDB3BFBD46E8}" srcOrd="0" destOrd="0" presId="urn:microsoft.com/office/officeart/2005/8/layout/default#4"/>
    <dgm:cxn modelId="{9BEA12C3-AD33-4BFE-B757-6D7340AE67A1}" srcId="{4E831D41-96D0-4890-924A-F2F19406809B}" destId="{E49AB8D2-D7A7-4092-8814-3D97452BAB1D}" srcOrd="2" destOrd="0" parTransId="{5342B48B-1542-4D5A-A2AF-12BD6C1939B4}" sibTransId="{2F0225CA-2CBF-4DB6-BDD8-732478067F25}"/>
    <dgm:cxn modelId="{31B3FD00-B1D3-4A48-9EDD-1A2710BD73C0}" srcId="{4E831D41-96D0-4890-924A-F2F19406809B}" destId="{6E79427A-62EC-49E7-A473-30060D1C19EB}" srcOrd="0" destOrd="0" parTransId="{ABE8D4C5-73F3-4199-9C61-3DF2B1F2A009}" sibTransId="{4CA9EDCE-1AEF-48C4-BC0F-D93B1D4D2583}"/>
    <dgm:cxn modelId="{FBBF30A0-CCC7-4CD2-AACE-09EEE48DFC7B}" srcId="{4E831D41-96D0-4890-924A-F2F19406809B}" destId="{B4507752-B0E0-4222-8E49-79BCD9129A7B}" srcOrd="8" destOrd="0" parTransId="{2B7B07AF-026D-488A-9FDB-20E9DB3190AB}" sibTransId="{B3F8ED9A-21E7-4552-A03F-E80E75A5D860}"/>
    <dgm:cxn modelId="{94225A9E-37CE-4BE9-814E-427676C9E8F3}" type="presOf" srcId="{B5D2EC5D-C573-4415-9A8D-FEE3A727B85C}" destId="{4DF95740-E78B-4A19-9364-D06F2EF0662B}" srcOrd="0" destOrd="0" presId="urn:microsoft.com/office/officeart/2005/8/layout/default#4"/>
    <dgm:cxn modelId="{4B5BF754-FF64-4FF7-A5BF-C59379FE1CAD}" srcId="{4E831D41-96D0-4890-924A-F2F19406809B}" destId="{BC806659-F342-47ED-B2B1-8992A2DD2C39}" srcOrd="4" destOrd="0" parTransId="{C34A872A-FA2F-4AFB-A74B-D2C3B7862368}" sibTransId="{77C40904-F02F-4B8B-B641-F9EE7CA4BFD5}"/>
    <dgm:cxn modelId="{9828C4A1-F0DD-47B9-897D-FDD0232375D1}" type="presOf" srcId="{6E79427A-62EC-49E7-A473-30060D1C19EB}" destId="{0E5E70C8-30AA-4913-B4A6-1337253BA9D5}" srcOrd="0" destOrd="0" presId="urn:microsoft.com/office/officeart/2005/8/layout/default#4"/>
    <dgm:cxn modelId="{1C8B19E6-3D36-456C-91D7-8F8A479EA977}" srcId="{4E831D41-96D0-4890-924A-F2F19406809B}" destId="{37C1DBFE-8F30-447E-8D0D-7FDBD15F9A17}" srcOrd="7" destOrd="0" parTransId="{98A0AAF7-D7C3-4FE9-A6D7-5A8BFF93C1D8}" sibTransId="{B61A3F32-1867-48FF-AF72-668943712D53}"/>
    <dgm:cxn modelId="{CDF26402-2594-4F50-A4E6-DDB540EED9D6}" type="presOf" srcId="{BC806659-F342-47ED-B2B1-8992A2DD2C39}" destId="{AAC1AB76-9CA0-4D0A-8BE5-7A0CAEDC7CEE}" srcOrd="0" destOrd="0" presId="urn:microsoft.com/office/officeart/2005/8/layout/default#4"/>
    <dgm:cxn modelId="{9F75E53D-2E2F-4616-BEC1-3DEFEAB41627}" srcId="{4E831D41-96D0-4890-924A-F2F19406809B}" destId="{2BA292E6-0482-47DA-A135-9123929E97E1}" srcOrd="6" destOrd="0" parTransId="{80A87DE6-E7C3-4ED1-807C-0CAAAEAF1357}" sibTransId="{5A3170E7-14D2-4164-AB41-A34E19DD50E3}"/>
    <dgm:cxn modelId="{60F1E5E8-DE15-4E20-B35B-5F8D9E066400}" type="presOf" srcId="{4E831D41-96D0-4890-924A-F2F19406809B}" destId="{08E3EAB5-135B-447C-9E77-2BB86B6FBBCC}" srcOrd="0" destOrd="0" presId="urn:microsoft.com/office/officeart/2005/8/layout/default#4"/>
    <dgm:cxn modelId="{14376E24-98C1-48F3-83DD-140802F22373}" type="presParOf" srcId="{08E3EAB5-135B-447C-9E77-2BB86B6FBBCC}" destId="{0E5E70C8-30AA-4913-B4A6-1337253BA9D5}" srcOrd="0" destOrd="0" presId="urn:microsoft.com/office/officeart/2005/8/layout/default#4"/>
    <dgm:cxn modelId="{9F24861C-E258-4883-87B3-CA3484177490}" type="presParOf" srcId="{08E3EAB5-135B-447C-9E77-2BB86B6FBBCC}" destId="{B826FB4C-E7C0-4FCC-A280-37011EB6C0F8}" srcOrd="1" destOrd="0" presId="urn:microsoft.com/office/officeart/2005/8/layout/default#4"/>
    <dgm:cxn modelId="{ADDAEA6F-86BD-4BA4-A1DA-30C569638463}" type="presParOf" srcId="{08E3EAB5-135B-447C-9E77-2BB86B6FBBCC}" destId="{F9075405-7C72-4F7C-AC7B-93E372F65D21}" srcOrd="2" destOrd="0" presId="urn:microsoft.com/office/officeart/2005/8/layout/default#4"/>
    <dgm:cxn modelId="{86EE90A5-A691-4BB5-89B6-C8B26372F371}" type="presParOf" srcId="{08E3EAB5-135B-447C-9E77-2BB86B6FBBCC}" destId="{EABD6074-063C-493A-9AC2-B61680E42BD0}" srcOrd="3" destOrd="0" presId="urn:microsoft.com/office/officeart/2005/8/layout/default#4"/>
    <dgm:cxn modelId="{DD90618C-C199-4BAB-AE9E-CFD37593EF4A}" type="presParOf" srcId="{08E3EAB5-135B-447C-9E77-2BB86B6FBBCC}" destId="{2B547AC1-3F2D-4FA1-9382-71A2C8D3FFFC}" srcOrd="4" destOrd="0" presId="urn:microsoft.com/office/officeart/2005/8/layout/default#4"/>
    <dgm:cxn modelId="{24961878-8A22-4A89-81EE-1346F1328CA5}" type="presParOf" srcId="{08E3EAB5-135B-447C-9E77-2BB86B6FBBCC}" destId="{5C846223-BE0A-4878-98BA-FCE86C7F8F45}" srcOrd="5" destOrd="0" presId="urn:microsoft.com/office/officeart/2005/8/layout/default#4"/>
    <dgm:cxn modelId="{CD3969B5-771F-412F-9A95-664D677C639A}" type="presParOf" srcId="{08E3EAB5-135B-447C-9E77-2BB86B6FBBCC}" destId="{4DF95740-E78B-4A19-9364-D06F2EF0662B}" srcOrd="6" destOrd="0" presId="urn:microsoft.com/office/officeart/2005/8/layout/default#4"/>
    <dgm:cxn modelId="{5C477031-2F6B-4ED7-A637-04651843120B}" type="presParOf" srcId="{08E3EAB5-135B-447C-9E77-2BB86B6FBBCC}" destId="{66A0668C-86A4-4DAF-B42B-01C4A390CE1F}" srcOrd="7" destOrd="0" presId="urn:microsoft.com/office/officeart/2005/8/layout/default#4"/>
    <dgm:cxn modelId="{C3E598C7-102D-4654-BE80-70F756BAD2D1}" type="presParOf" srcId="{08E3EAB5-135B-447C-9E77-2BB86B6FBBCC}" destId="{AAC1AB76-9CA0-4D0A-8BE5-7A0CAEDC7CEE}" srcOrd="8" destOrd="0" presId="urn:microsoft.com/office/officeart/2005/8/layout/default#4"/>
    <dgm:cxn modelId="{0C8A2285-69D3-41D4-920C-27C06DE6F950}" type="presParOf" srcId="{08E3EAB5-135B-447C-9E77-2BB86B6FBBCC}" destId="{2D94FE11-1473-4A16-8A8A-4852896F4997}" srcOrd="9" destOrd="0" presId="urn:microsoft.com/office/officeart/2005/8/layout/default#4"/>
    <dgm:cxn modelId="{E5766D87-62BC-48CB-83C6-BC2C7B25830F}" type="presParOf" srcId="{08E3EAB5-135B-447C-9E77-2BB86B6FBBCC}" destId="{090D7669-CCDE-4487-BB29-DDB3BFBD46E8}" srcOrd="10" destOrd="0" presId="urn:microsoft.com/office/officeart/2005/8/layout/default#4"/>
    <dgm:cxn modelId="{D63F6A97-0FF5-4416-A344-256B7E628620}" type="presParOf" srcId="{08E3EAB5-135B-447C-9E77-2BB86B6FBBCC}" destId="{B960B691-35A2-430E-9992-D7B481ED1534}" srcOrd="11" destOrd="0" presId="urn:microsoft.com/office/officeart/2005/8/layout/default#4"/>
    <dgm:cxn modelId="{F2F0119F-D919-4F69-B64F-BAC7D1B0A87E}" type="presParOf" srcId="{08E3EAB5-135B-447C-9E77-2BB86B6FBBCC}" destId="{814FEE1C-655F-48CE-AA89-453729B6F77B}" srcOrd="12" destOrd="0" presId="urn:microsoft.com/office/officeart/2005/8/layout/default#4"/>
    <dgm:cxn modelId="{FB6FDBA6-B0C3-4192-9BC7-BB2B1459DB31}" type="presParOf" srcId="{08E3EAB5-135B-447C-9E77-2BB86B6FBBCC}" destId="{7C3AA6E1-2A54-441E-844E-82BF65133B42}" srcOrd="13" destOrd="0" presId="urn:microsoft.com/office/officeart/2005/8/layout/default#4"/>
    <dgm:cxn modelId="{F3979613-2E85-4E25-9F16-B58652DF9958}" type="presParOf" srcId="{08E3EAB5-135B-447C-9E77-2BB86B6FBBCC}" destId="{D77149B8-39B2-4ECF-8328-45F9EE30A0EC}" srcOrd="14" destOrd="0" presId="urn:microsoft.com/office/officeart/2005/8/layout/default#4"/>
    <dgm:cxn modelId="{EF79AF4B-8DB2-4756-92F2-CEA1545A3FA0}" type="presParOf" srcId="{08E3EAB5-135B-447C-9E77-2BB86B6FBBCC}" destId="{DA255711-628F-4C32-A5B3-7CD6C160E312}" srcOrd="15" destOrd="0" presId="urn:microsoft.com/office/officeart/2005/8/layout/default#4"/>
    <dgm:cxn modelId="{5F6FFA12-4D0C-433E-97A7-682DBEE1814B}" type="presParOf" srcId="{08E3EAB5-135B-447C-9E77-2BB86B6FBBCC}" destId="{37AC19AE-037B-4F42-91A5-728258FA8B1B}" srcOrd="16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134DC0-EB1B-4F90-9BCE-C5C7008F0C90}">
      <dsp:nvSpPr>
        <dsp:cNvPr id="0" name=""/>
        <dsp:cNvSpPr/>
      </dsp:nvSpPr>
      <dsp:spPr>
        <a:xfrm flipH="1">
          <a:off x="217450" y="2966623"/>
          <a:ext cx="946059" cy="548341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DEN 1</a:t>
          </a:r>
          <a:br>
            <a:rPr lang="en-US" sz="1400" kern="1200" dirty="0" smtClean="0"/>
          </a:br>
          <a:r>
            <a:rPr lang="en-US" sz="1400" kern="1200" dirty="0" smtClean="0"/>
            <a:t>DEN 2</a:t>
          </a:r>
          <a:endParaRPr lang="en-US" sz="1400" kern="1200" dirty="0"/>
        </a:p>
      </dsp:txBody>
      <dsp:txXfrm flipH="1">
        <a:off x="217450" y="2966623"/>
        <a:ext cx="946059" cy="548341"/>
      </dsp:txXfrm>
    </dsp:sp>
    <dsp:sp modelId="{0E5E70C8-30AA-4913-B4A6-1337253BA9D5}">
      <dsp:nvSpPr>
        <dsp:cNvPr id="0" name=""/>
        <dsp:cNvSpPr/>
      </dsp:nvSpPr>
      <dsp:spPr>
        <a:xfrm flipH="1">
          <a:off x="3355809" y="2882433"/>
          <a:ext cx="1066331" cy="1127854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DEN 1</a:t>
          </a:r>
          <a:br>
            <a:rPr lang="en-US" sz="1400" kern="1200" dirty="0" smtClean="0"/>
          </a:br>
          <a:r>
            <a:rPr lang="en-US" sz="1400" kern="1200" dirty="0" smtClean="0"/>
            <a:t>DEN 2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DEN 3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DEN 4</a:t>
          </a:r>
          <a:endParaRPr lang="en-US" sz="1400" kern="1200" dirty="0"/>
        </a:p>
      </dsp:txBody>
      <dsp:txXfrm flipH="1">
        <a:off x="3355809" y="2882433"/>
        <a:ext cx="1066331" cy="1127854"/>
      </dsp:txXfrm>
    </dsp:sp>
    <dsp:sp modelId="{90FD3045-3CEE-4479-80EE-022677960EE8}">
      <dsp:nvSpPr>
        <dsp:cNvPr id="0" name=""/>
        <dsp:cNvSpPr/>
      </dsp:nvSpPr>
      <dsp:spPr>
        <a:xfrm flipH="1">
          <a:off x="6174777" y="2701598"/>
          <a:ext cx="1066331" cy="618049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400" kern="1200" dirty="0" smtClean="0"/>
            <a:t>DEN 1</a:t>
          </a:r>
          <a:br>
            <a:rPr lang="en-US" sz="1400" kern="1200" dirty="0" smtClean="0"/>
          </a:br>
          <a:r>
            <a:rPr lang="en-US" sz="1400" kern="1200" dirty="0" smtClean="0"/>
            <a:t>DEN 2</a:t>
          </a:r>
          <a:endParaRPr lang="en-US" sz="1400" kern="1200" dirty="0"/>
        </a:p>
      </dsp:txBody>
      <dsp:txXfrm flipH="1">
        <a:off x="6174777" y="2701598"/>
        <a:ext cx="1066331" cy="6180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E5E70C8-30AA-4913-B4A6-1337253BA9D5}">
      <dsp:nvSpPr>
        <dsp:cNvPr id="0" name=""/>
        <dsp:cNvSpPr/>
      </dsp:nvSpPr>
      <dsp:spPr>
        <a:xfrm flipH="1">
          <a:off x="487771" y="2738540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487771" y="2738540"/>
        <a:ext cx="803653" cy="900088"/>
      </dsp:txXfrm>
    </dsp:sp>
    <dsp:sp modelId="{F9075405-7C72-4F7C-AC7B-93E372F65D21}">
      <dsp:nvSpPr>
        <dsp:cNvPr id="0" name=""/>
        <dsp:cNvSpPr/>
      </dsp:nvSpPr>
      <dsp:spPr>
        <a:xfrm flipH="1">
          <a:off x="1684314" y="2738540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b="1" kern="1200" dirty="0" smtClean="0"/>
            <a:t>DEN</a:t>
          </a:r>
          <a:r>
            <a:rPr lang="en-US" sz="1200" kern="1200" dirty="0" smtClean="0"/>
            <a:t>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DEN 3 </a:t>
          </a:r>
        </a:p>
      </dsp:txBody>
      <dsp:txXfrm flipH="1">
        <a:off x="1684314" y="2738540"/>
        <a:ext cx="803653" cy="900088"/>
      </dsp:txXfrm>
    </dsp:sp>
    <dsp:sp modelId="{2B547AC1-3F2D-4FA1-9382-71A2C8D3FFFC}">
      <dsp:nvSpPr>
        <dsp:cNvPr id="0" name=""/>
        <dsp:cNvSpPr/>
      </dsp:nvSpPr>
      <dsp:spPr>
        <a:xfrm flipH="1">
          <a:off x="2645993" y="1667013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2645993" y="1667013"/>
        <a:ext cx="803653" cy="900088"/>
      </dsp:txXfrm>
    </dsp:sp>
    <dsp:sp modelId="{4DF95740-E78B-4A19-9364-D06F2EF0662B}">
      <dsp:nvSpPr>
        <dsp:cNvPr id="0" name=""/>
        <dsp:cNvSpPr/>
      </dsp:nvSpPr>
      <dsp:spPr>
        <a:xfrm flipH="1">
          <a:off x="4628316" y="3767270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4628316" y="3767270"/>
        <a:ext cx="803653" cy="900088"/>
      </dsp:txXfrm>
    </dsp:sp>
    <dsp:sp modelId="{AAC1AB76-9CA0-4D0A-8BE5-7A0CAEDC7CEE}">
      <dsp:nvSpPr>
        <dsp:cNvPr id="0" name=""/>
        <dsp:cNvSpPr/>
      </dsp:nvSpPr>
      <dsp:spPr>
        <a:xfrm flipH="1">
          <a:off x="6967531" y="1677737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6967531" y="1677737"/>
        <a:ext cx="803653" cy="900088"/>
      </dsp:txXfrm>
    </dsp:sp>
    <dsp:sp modelId="{090D7669-CCDE-4487-BB29-DDB3BFBD46E8}">
      <dsp:nvSpPr>
        <dsp:cNvPr id="0" name=""/>
        <dsp:cNvSpPr/>
      </dsp:nvSpPr>
      <dsp:spPr>
        <a:xfrm flipH="1">
          <a:off x="3663881" y="2492366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3663881" y="2492366"/>
        <a:ext cx="803653" cy="900088"/>
      </dsp:txXfrm>
    </dsp:sp>
    <dsp:sp modelId="{814FEE1C-655F-48CE-AA89-453729B6F77B}">
      <dsp:nvSpPr>
        <dsp:cNvPr id="0" name=""/>
        <dsp:cNvSpPr/>
      </dsp:nvSpPr>
      <dsp:spPr>
        <a:xfrm flipH="1">
          <a:off x="5932186" y="2363524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5932186" y="2363524"/>
        <a:ext cx="803653" cy="900088"/>
      </dsp:txXfrm>
    </dsp:sp>
    <dsp:sp modelId="{D77149B8-39B2-4ECF-8328-45F9EE30A0EC}">
      <dsp:nvSpPr>
        <dsp:cNvPr id="0" name=""/>
        <dsp:cNvSpPr/>
      </dsp:nvSpPr>
      <dsp:spPr>
        <a:xfrm flipH="1">
          <a:off x="4896173" y="2534962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4896173" y="2534962"/>
        <a:ext cx="803653" cy="900088"/>
      </dsp:txXfrm>
    </dsp:sp>
    <dsp:sp modelId="{37AC19AE-037B-4F42-91A5-728258FA8B1B}">
      <dsp:nvSpPr>
        <dsp:cNvPr id="0" name=""/>
        <dsp:cNvSpPr/>
      </dsp:nvSpPr>
      <dsp:spPr>
        <a:xfrm flipH="1">
          <a:off x="7075442" y="2819457"/>
          <a:ext cx="803653" cy="900088"/>
        </a:xfrm>
        <a:prstGeom prst="rect">
          <a:avLst/>
        </a:prstGeom>
        <a:solidFill>
          <a:schemeClr val="accent6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1</a:t>
          </a:r>
          <a:br>
            <a:rPr lang="en-US" sz="1200" kern="1200" dirty="0" smtClean="0"/>
          </a:br>
          <a:r>
            <a:rPr lang="en-US" sz="1200" kern="1200" dirty="0" smtClean="0"/>
            <a:t>DEN 2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3 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200" kern="1200" dirty="0" smtClean="0"/>
            <a:t>DEN 4</a:t>
          </a:r>
          <a:endParaRPr lang="en-US" sz="1200" kern="1200" dirty="0"/>
        </a:p>
      </dsp:txBody>
      <dsp:txXfrm flipH="1">
        <a:off x="7075442" y="2819457"/>
        <a:ext cx="803653" cy="9000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D5947-721B-4EA7-90E9-6FE04AF5AE97}" type="datetimeFigureOut">
              <a:rPr lang="en-US" smtClean="0"/>
              <a:pPr/>
              <a:t>4/11/2012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6BF96-50A5-4916-A03F-3CBB3E6E7F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gmsdjg\Documents\Power%20Point\World-Air-Traffic_0-24h.wm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/>
          <p:cNvGraphicFramePr/>
          <p:nvPr/>
        </p:nvGraphicFramePr>
        <p:xfrm>
          <a:off x="381000" y="1066800"/>
          <a:ext cx="83820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52600" y="228600"/>
            <a:ext cx="50916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Urban Growth in Asian Cities</a:t>
            </a:r>
            <a:endParaRPr lang="en-SG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219" y="437554"/>
            <a:ext cx="8036719" cy="955477"/>
          </a:xfrm>
        </p:spPr>
        <p:txBody>
          <a:bodyPr>
            <a:normAutofit fontScale="90000"/>
          </a:bodyPr>
          <a:lstStyle/>
          <a:p>
            <a:r>
              <a:rPr lang="en-US" sz="3100" b="1" dirty="0"/>
              <a:t>Average </a:t>
            </a:r>
            <a:r>
              <a:rPr lang="en-US" sz="3100" b="1" dirty="0" smtClean="0"/>
              <a:t>annual </a:t>
            </a:r>
            <a:r>
              <a:rPr lang="en-US" sz="3100" b="1" dirty="0"/>
              <a:t>n</a:t>
            </a:r>
            <a:r>
              <a:rPr lang="en-US" sz="3100" b="1" dirty="0" smtClean="0"/>
              <a:t>umber </a:t>
            </a:r>
            <a:r>
              <a:rPr lang="en-US" sz="3100" b="1" dirty="0"/>
              <a:t>of </a:t>
            </a:r>
            <a:r>
              <a:rPr lang="en-US" sz="3100" b="1" dirty="0" smtClean="0"/>
              <a:t>global </a:t>
            </a:r>
            <a:r>
              <a:rPr lang="en-US" sz="3100" b="1" dirty="0"/>
              <a:t>a</a:t>
            </a:r>
            <a:r>
              <a:rPr lang="en-US" sz="3100" b="1" dirty="0" smtClean="0"/>
              <a:t>irline </a:t>
            </a:r>
            <a:r>
              <a:rPr lang="en-US" sz="3100" b="1" dirty="0"/>
              <a:t>p</a:t>
            </a:r>
            <a:r>
              <a:rPr lang="en-US" sz="3100" b="1" dirty="0" smtClean="0"/>
              <a:t>assengers </a:t>
            </a:r>
            <a:r>
              <a:rPr lang="en-US" sz="3100" b="1" dirty="0"/>
              <a:t>by </a:t>
            </a:r>
            <a:r>
              <a:rPr lang="en-US" sz="3100" b="1" dirty="0" smtClean="0"/>
              <a:t>decade</a:t>
            </a:r>
            <a:r>
              <a:rPr lang="en-US" sz="3100" b="1" dirty="0"/>
              <a:t>, </a:t>
            </a:r>
            <a:r>
              <a:rPr lang="en-US" sz="3100" b="1" dirty="0" smtClean="0"/>
              <a:t>1950-2010</a:t>
            </a:r>
            <a:endParaRPr lang="en-US" sz="3100" b="1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24430426"/>
              </p:ext>
            </p:extLst>
          </p:nvPr>
        </p:nvGraphicFramePr>
        <p:xfrm>
          <a:off x="1518047" y="1821656"/>
          <a:ext cx="6521740" cy="3839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>
            <a:spLocks/>
          </p:cNvSpPr>
          <p:nvPr/>
        </p:nvSpPr>
        <p:spPr bwMode="auto">
          <a:xfrm>
            <a:off x="232172" y="6235152"/>
            <a:ext cx="1768078" cy="361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IATA 2010</a:t>
            </a:r>
            <a:endParaRPr lang="en-US" sz="1000" b="1" dirty="0">
              <a:effectLst>
                <a:outerShdw blurRad="38100" dist="38100" dir="2700000" algn="tl">
                  <a:srgbClr val="000000"/>
                </a:outerShdw>
              </a:effectLst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  <p:sp>
        <p:nvSpPr>
          <p:cNvPr id="7" name="Rectangle 1"/>
          <p:cNvSpPr txBox="1">
            <a:spLocks noChangeArrowheads="1"/>
          </p:cNvSpPr>
          <p:nvPr/>
        </p:nvSpPr>
        <p:spPr bwMode="auto">
          <a:xfrm rot="16200000">
            <a:off x="-40741" y="3380444"/>
            <a:ext cx="2796106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1700" dirty="0" smtClean="0">
                <a:solidFill>
                  <a:srgbClr val="00B0F0"/>
                </a:solidFill>
              </a:rPr>
              <a:t>Million of Passenger (Mil)</a:t>
            </a:r>
            <a:endParaRPr lang="en-US" sz="1700" dirty="0">
              <a:solidFill>
                <a:srgbClr val="00B0F0"/>
              </a:solidFill>
            </a:endParaRPr>
          </a:p>
        </p:txBody>
      </p: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4407358" y="5572125"/>
            <a:ext cx="86115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1700" dirty="0" smtClean="0"/>
              <a:t>Period</a:t>
            </a:r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xmlns="" val="21086207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orld-Air-Traffic_0-24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88" y="1131888"/>
            <a:ext cx="81216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0" y="231775"/>
            <a:ext cx="9144001" cy="590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5" tIns="45718" rIns="91435" bIns="45718">
            <a:spAutoFit/>
          </a:bodyPr>
          <a:lstStyle/>
          <a:p>
            <a:r>
              <a:rPr lang="en-US" sz="3200" b="1" dirty="0"/>
              <a:t>Commercial Air Traffic Over a 24 Hour Period </a:t>
            </a:r>
            <a:endParaRPr lang="en-SG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74" y="996777"/>
            <a:ext cx="9144000" cy="5804297"/>
          </a:xfrm>
          <a:prstGeom prst="rect">
            <a:avLst/>
          </a:prstGeom>
        </p:spPr>
      </p:pic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35902831"/>
              </p:ext>
            </p:extLst>
          </p:nvPr>
        </p:nvGraphicFramePr>
        <p:xfrm>
          <a:off x="327674" y="996777"/>
          <a:ext cx="8352251" cy="4822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339328" y="321469"/>
            <a:ext cx="9233297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/>
              <a:t>Global </a:t>
            </a:r>
            <a:r>
              <a:rPr lang="en-US" sz="3100" b="1" dirty="0" smtClean="0"/>
              <a:t>distribution </a:t>
            </a:r>
            <a:r>
              <a:rPr lang="en-US" sz="3100" b="1" dirty="0"/>
              <a:t>of </a:t>
            </a:r>
            <a:r>
              <a:rPr lang="en-US" sz="3100" b="1" dirty="0" smtClean="0"/>
              <a:t>dengue </a:t>
            </a:r>
            <a:r>
              <a:rPr lang="en-US" sz="3100" b="1" dirty="0"/>
              <a:t>v</a:t>
            </a:r>
            <a:r>
              <a:rPr lang="en-US" sz="3100" b="1" dirty="0" smtClean="0"/>
              <a:t>irus </a:t>
            </a:r>
            <a:r>
              <a:rPr lang="en-US" sz="3100" b="1" dirty="0"/>
              <a:t>s</a:t>
            </a:r>
            <a:r>
              <a:rPr lang="en-US" sz="3100" b="1" dirty="0" smtClean="0"/>
              <a:t>erotypes</a:t>
            </a:r>
            <a:r>
              <a:rPr lang="en-US" sz="3100" b="1" dirty="0"/>
              <a:t>, </a:t>
            </a:r>
            <a:r>
              <a:rPr lang="en-US" sz="3100" b="1" dirty="0" smtClean="0"/>
              <a:t>							1970</a:t>
            </a:r>
            <a:endParaRPr lang="en-US" sz="3100" b="1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6" grpId="1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74" y="996777"/>
            <a:ext cx="9144000" cy="5804297"/>
          </a:xfrm>
          <a:prstGeom prst="rect">
            <a:avLst/>
          </a:prstGeom>
        </p:spPr>
      </p:pic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8594" y="482203"/>
            <a:ext cx="9233297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/>
              <a:t>Global </a:t>
            </a:r>
            <a:r>
              <a:rPr lang="en-US" sz="3100" b="1" dirty="0" smtClean="0"/>
              <a:t>distribution </a:t>
            </a:r>
            <a:r>
              <a:rPr lang="en-US" sz="3100" b="1" dirty="0"/>
              <a:t>of </a:t>
            </a:r>
            <a:r>
              <a:rPr lang="en-US" sz="3100" b="1" dirty="0" smtClean="0"/>
              <a:t>dengue </a:t>
            </a:r>
            <a:r>
              <a:rPr lang="en-US" sz="3100" b="1" dirty="0"/>
              <a:t>v</a:t>
            </a:r>
            <a:r>
              <a:rPr lang="en-US" sz="3100" b="1" dirty="0" smtClean="0"/>
              <a:t>irus </a:t>
            </a:r>
            <a:r>
              <a:rPr lang="en-US" sz="3100" b="1" dirty="0"/>
              <a:t>s</a:t>
            </a:r>
            <a:r>
              <a:rPr lang="en-US" sz="3100" b="1" dirty="0" smtClean="0"/>
              <a:t>erotypes</a:t>
            </a:r>
            <a:r>
              <a:rPr lang="en-US" sz="3100" b="1" dirty="0"/>
              <a:t>, </a:t>
            </a:r>
            <a:r>
              <a:rPr lang="en-US" sz="3100" b="1" dirty="0" smtClean="0"/>
              <a:t>						1970-2000</a:t>
            </a:r>
            <a:endParaRPr lang="en-US" sz="3100" b="1" dirty="0"/>
          </a:p>
        </p:txBody>
      </p:sp>
      <p:sp>
        <p:nvSpPr>
          <p:cNvPr id="15" name="Curved Down Arrow 14"/>
          <p:cNvSpPr/>
          <p:nvPr/>
        </p:nvSpPr>
        <p:spPr bwMode="auto">
          <a:xfrm rot="18228863" flipH="1">
            <a:off x="5327405" y="4344367"/>
            <a:ext cx="2275624" cy="707103"/>
          </a:xfrm>
          <a:prstGeom prst="curvedDownArrow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220385" y="5175920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1971</a:t>
            </a:r>
            <a:endParaRPr lang="en-US" sz="2200" dirty="0"/>
          </a:p>
        </p:txBody>
      </p:sp>
      <p:sp>
        <p:nvSpPr>
          <p:cNvPr id="18" name="Curved Down Arrow 17"/>
          <p:cNvSpPr/>
          <p:nvPr/>
        </p:nvSpPr>
        <p:spPr bwMode="auto">
          <a:xfrm rot="1820507">
            <a:off x="3924121" y="4378006"/>
            <a:ext cx="2494341" cy="823314"/>
          </a:xfrm>
          <a:prstGeom prst="curvedDownArrow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786197" y="4642556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/>
              <a:t>1975</a:t>
            </a:r>
          </a:p>
        </p:txBody>
      </p:sp>
      <p:sp>
        <p:nvSpPr>
          <p:cNvPr id="22" name="Curved Down Arrow 21"/>
          <p:cNvSpPr/>
          <p:nvPr/>
        </p:nvSpPr>
        <p:spPr bwMode="auto">
          <a:xfrm rot="20826818">
            <a:off x="3754901" y="3528216"/>
            <a:ext cx="3692655" cy="767605"/>
          </a:xfrm>
          <a:prstGeom prst="curvedDownArrow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24" name="Curved Down Arrow 23"/>
          <p:cNvSpPr/>
          <p:nvPr/>
        </p:nvSpPr>
        <p:spPr bwMode="auto">
          <a:xfrm rot="1041929">
            <a:off x="3801368" y="4297055"/>
            <a:ext cx="2543393" cy="770112"/>
          </a:xfrm>
          <a:prstGeom prst="curvedDown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11" name="Curved Left Arrow 10"/>
          <p:cNvSpPr/>
          <p:nvPr/>
        </p:nvSpPr>
        <p:spPr bwMode="auto">
          <a:xfrm rot="11784029">
            <a:off x="3361421" y="3221097"/>
            <a:ext cx="628823" cy="1473668"/>
          </a:xfrm>
          <a:prstGeom prst="curvedLeft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0800000" scaled="1"/>
            <a:tileRect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28" name="Curved Down Arrow 27"/>
          <p:cNvSpPr/>
          <p:nvPr/>
        </p:nvSpPr>
        <p:spPr bwMode="auto">
          <a:xfrm rot="1890563">
            <a:off x="3827351" y="4367104"/>
            <a:ext cx="2576509" cy="961670"/>
          </a:xfrm>
          <a:prstGeom prst="curvedDownArrow">
            <a:avLst/>
          </a:prstGeom>
          <a:gradFill flip="none" rotWithShape="1">
            <a:gsLst>
              <a:gs pos="0">
                <a:srgbClr val="76B531">
                  <a:shade val="30000"/>
                  <a:satMod val="115000"/>
                </a:srgbClr>
              </a:gs>
              <a:gs pos="50000">
                <a:srgbClr val="76B531">
                  <a:shade val="67500"/>
                  <a:satMod val="115000"/>
                </a:srgbClr>
              </a:gs>
              <a:gs pos="100000">
                <a:srgbClr val="76B531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30" name="Curved Left Arrow 29"/>
          <p:cNvSpPr/>
          <p:nvPr/>
        </p:nvSpPr>
        <p:spPr bwMode="auto">
          <a:xfrm rot="10800000">
            <a:off x="3232547" y="3263036"/>
            <a:ext cx="696516" cy="1505416"/>
          </a:xfrm>
          <a:prstGeom prst="curvedLeftArrow">
            <a:avLst/>
          </a:prstGeom>
          <a:gradFill flip="none" rotWithShape="1">
            <a:gsLst>
              <a:gs pos="0">
                <a:srgbClr val="76B531">
                  <a:shade val="30000"/>
                  <a:satMod val="115000"/>
                </a:srgbClr>
              </a:gs>
              <a:gs pos="50000">
                <a:srgbClr val="76B531">
                  <a:shade val="67500"/>
                  <a:satMod val="115000"/>
                </a:srgbClr>
              </a:gs>
              <a:gs pos="100000">
                <a:srgbClr val="76B531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32" name="Curved Down Arrow 31"/>
          <p:cNvSpPr/>
          <p:nvPr/>
        </p:nvSpPr>
        <p:spPr bwMode="auto">
          <a:xfrm rot="19589734" flipH="1">
            <a:off x="1545067" y="4132638"/>
            <a:ext cx="1848907" cy="708275"/>
          </a:xfrm>
          <a:prstGeom prst="curvedDownArrow">
            <a:avLst/>
          </a:prstGeom>
          <a:gradFill flip="none" rotWithShape="1">
            <a:gsLst>
              <a:gs pos="0">
                <a:srgbClr val="76B531">
                  <a:shade val="30000"/>
                  <a:satMod val="115000"/>
                </a:srgbClr>
              </a:gs>
              <a:gs pos="50000">
                <a:srgbClr val="76B531">
                  <a:shade val="67500"/>
                  <a:satMod val="115000"/>
                </a:srgbClr>
              </a:gs>
              <a:gs pos="100000">
                <a:srgbClr val="76B531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418479" y="3393204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1981</a:t>
            </a:r>
            <a:endParaRPr lang="en-US" sz="2200" dirty="0"/>
          </a:p>
        </p:txBody>
      </p:sp>
      <p:sp>
        <p:nvSpPr>
          <p:cNvPr id="3" name="TextBox 2"/>
          <p:cNvSpPr txBox="1"/>
          <p:nvPr/>
        </p:nvSpPr>
        <p:spPr>
          <a:xfrm>
            <a:off x="835606" y="6233424"/>
            <a:ext cx="3747816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sz="1700" dirty="0">
                <a:solidFill>
                  <a:srgbClr val="00B0F0"/>
                </a:solidFill>
                <a:latin typeface="+mj-lt"/>
              </a:rPr>
              <a:t>DENV – 1; </a:t>
            </a:r>
            <a:r>
              <a:rPr lang="en-US" sz="1700" dirty="0">
                <a:solidFill>
                  <a:srgbClr val="FFFF00"/>
                </a:solidFill>
                <a:latin typeface="+mj-lt"/>
              </a:rPr>
              <a:t>DENV – 2; </a:t>
            </a:r>
            <a:r>
              <a:rPr lang="en-US" sz="1700" dirty="0">
                <a:solidFill>
                  <a:srgbClr val="33CC33"/>
                </a:solidFill>
                <a:latin typeface="+mj-lt"/>
              </a:rPr>
              <a:t>DENV – 3; </a:t>
            </a:r>
            <a:r>
              <a:rPr lang="en-US" sz="1700" dirty="0">
                <a:solidFill>
                  <a:srgbClr val="FF0000"/>
                </a:solidFill>
                <a:latin typeface="+mj-lt"/>
              </a:rPr>
              <a:t>DENV – </a:t>
            </a:r>
            <a:r>
              <a:rPr lang="en-US" sz="1700" dirty="0" smtClean="0">
                <a:solidFill>
                  <a:srgbClr val="FF0000"/>
                </a:solidFill>
                <a:latin typeface="+mj-lt"/>
              </a:rPr>
              <a:t>4</a:t>
            </a:r>
            <a:endParaRPr lang="en-US" sz="17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4" name="Curved Down Arrow 33"/>
          <p:cNvSpPr/>
          <p:nvPr/>
        </p:nvSpPr>
        <p:spPr bwMode="auto">
          <a:xfrm rot="20599053">
            <a:off x="3711569" y="3195568"/>
            <a:ext cx="3744106" cy="985689"/>
          </a:xfrm>
          <a:prstGeom prst="curvedDownArrow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35" name="Curved Down Arrow 34"/>
          <p:cNvSpPr/>
          <p:nvPr/>
        </p:nvSpPr>
        <p:spPr bwMode="auto">
          <a:xfrm rot="21405613" flipH="1">
            <a:off x="1910140" y="4074531"/>
            <a:ext cx="2005443" cy="622364"/>
          </a:xfrm>
          <a:prstGeom prst="curvedDownArrow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 dirty="0"/>
          </a:p>
        </p:txBody>
      </p:sp>
      <p:sp>
        <p:nvSpPr>
          <p:cNvPr id="37" name="Curved Down Arrow 36"/>
          <p:cNvSpPr/>
          <p:nvPr/>
        </p:nvSpPr>
        <p:spPr bwMode="auto">
          <a:xfrm rot="20960332">
            <a:off x="3745291" y="3492180"/>
            <a:ext cx="3776354" cy="836904"/>
          </a:xfrm>
          <a:prstGeom prst="curvedDownArrow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01278" y="4665470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1985</a:t>
            </a:r>
            <a:endParaRPr lang="en-US" sz="2200" dirty="0"/>
          </a:p>
        </p:txBody>
      </p:sp>
      <p:sp>
        <p:nvSpPr>
          <p:cNvPr id="39" name="TextBox 38"/>
          <p:cNvSpPr txBox="1"/>
          <p:nvPr/>
        </p:nvSpPr>
        <p:spPr>
          <a:xfrm>
            <a:off x="5224920" y="2714947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1981</a:t>
            </a:r>
            <a:endParaRPr lang="en-US" sz="2200" dirty="0"/>
          </a:p>
        </p:txBody>
      </p:sp>
      <p:sp>
        <p:nvSpPr>
          <p:cNvPr id="41" name="Curved Down Arrow 40"/>
          <p:cNvSpPr/>
          <p:nvPr/>
        </p:nvSpPr>
        <p:spPr bwMode="auto">
          <a:xfrm rot="21209317">
            <a:off x="3273803" y="3433757"/>
            <a:ext cx="4114183" cy="961670"/>
          </a:xfrm>
          <a:prstGeom prst="curvedDownArrow">
            <a:avLst/>
          </a:prstGeom>
          <a:gradFill flip="none" rotWithShape="1">
            <a:gsLst>
              <a:gs pos="0">
                <a:srgbClr val="76B531">
                  <a:shade val="30000"/>
                  <a:satMod val="115000"/>
                </a:srgbClr>
              </a:gs>
              <a:gs pos="50000">
                <a:srgbClr val="76B531">
                  <a:shade val="67500"/>
                  <a:satMod val="115000"/>
                </a:srgbClr>
              </a:gs>
              <a:gs pos="100000">
                <a:srgbClr val="76B531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5988042" y="3625637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1994</a:t>
            </a:r>
            <a:endParaRPr lang="en-US" sz="2200" dirty="0"/>
          </a:p>
        </p:txBody>
      </p:sp>
      <p:sp>
        <p:nvSpPr>
          <p:cNvPr id="36" name="TextBox 35"/>
          <p:cNvSpPr txBox="1"/>
          <p:nvPr/>
        </p:nvSpPr>
        <p:spPr>
          <a:xfrm>
            <a:off x="2617031" y="4388993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 smtClean="0"/>
              <a:t>1982</a:t>
            </a:r>
            <a:endParaRPr lang="en-US" sz="2200" dirty="0"/>
          </a:p>
        </p:txBody>
      </p:sp>
      <p:sp>
        <p:nvSpPr>
          <p:cNvPr id="29" name="TextBox 28"/>
          <p:cNvSpPr txBox="1"/>
          <p:nvPr/>
        </p:nvSpPr>
        <p:spPr>
          <a:xfrm>
            <a:off x="3415310" y="3813161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/>
              <a:t>1980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65216" y="3046614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/>
              <a:t>1977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50531" y="3607594"/>
            <a:ext cx="700507" cy="403474"/>
          </a:xfrm>
          <a:prstGeom prst="rect">
            <a:avLst/>
          </a:prstGeom>
          <a:noFill/>
        </p:spPr>
        <p:txBody>
          <a:bodyPr wrap="none" lIns="64291" tIns="32146" rIns="64291" bIns="32146">
            <a:spAutoFit/>
          </a:bodyPr>
          <a:lstStyle/>
          <a:p>
            <a:pPr>
              <a:defRPr/>
            </a:pPr>
            <a:r>
              <a:rPr lang="en-US" sz="2200" dirty="0"/>
              <a:t>1979</a:t>
            </a:r>
          </a:p>
        </p:txBody>
      </p:sp>
    </p:spTree>
    <p:extLst>
      <p:ext uri="{BB962C8B-B14F-4D97-AF65-F5344CB8AC3E}">
        <p14:creationId xmlns:p14="http://schemas.microsoft.com/office/powerpoint/2010/main" xmlns="" val="3872469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/>
      <p:bldP spid="18" grpId="0" animBg="1"/>
      <p:bldP spid="19" grpId="0"/>
      <p:bldP spid="22" grpId="0" animBg="1"/>
      <p:bldP spid="24" grpId="0" animBg="1"/>
      <p:bldP spid="11" grpId="0" animBg="1"/>
      <p:bldP spid="28" grpId="0" animBg="1"/>
      <p:bldP spid="30" grpId="0" animBg="1"/>
      <p:bldP spid="32" grpId="0" animBg="1"/>
      <p:bldP spid="33" grpId="0"/>
      <p:bldP spid="3" grpId="0"/>
      <p:bldP spid="34" grpId="0" animBg="1"/>
      <p:bldP spid="35" grpId="0" animBg="1"/>
      <p:bldP spid="37" grpId="0" animBg="1"/>
      <p:bldP spid="38" grpId="0"/>
      <p:bldP spid="39" grpId="0"/>
      <p:bldP spid="41" grpId="0" animBg="1"/>
      <p:bldP spid="42" grpId="0"/>
      <p:bldP spid="36" grpId="0"/>
      <p:bldP spid="29" grpId="0"/>
      <p:bldP spid="23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674" y="996777"/>
            <a:ext cx="9144000" cy="5804297"/>
          </a:xfrm>
          <a:prstGeom prst="rect">
            <a:avLst/>
          </a:prstGeom>
        </p:spPr>
      </p:pic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xmlns="" val="3743792691"/>
              </p:ext>
            </p:extLst>
          </p:nvPr>
        </p:nvGraphicFramePr>
        <p:xfrm>
          <a:off x="318745" y="1654853"/>
          <a:ext cx="8352251" cy="4822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392906" y="482203"/>
            <a:ext cx="9233297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/>
              <a:t>Global </a:t>
            </a:r>
            <a:r>
              <a:rPr lang="en-US" sz="3100" b="1" dirty="0" smtClean="0"/>
              <a:t>distribution </a:t>
            </a:r>
            <a:r>
              <a:rPr lang="en-US" sz="3100" b="1" dirty="0"/>
              <a:t>of </a:t>
            </a:r>
            <a:r>
              <a:rPr lang="en-US" sz="3100" b="1" dirty="0" smtClean="0"/>
              <a:t>dengue </a:t>
            </a:r>
            <a:r>
              <a:rPr lang="en-US" sz="3100" b="1" dirty="0"/>
              <a:t>v</a:t>
            </a:r>
            <a:r>
              <a:rPr lang="en-US" sz="3100" b="1" dirty="0" smtClean="0"/>
              <a:t>irus </a:t>
            </a:r>
            <a:r>
              <a:rPr lang="en-US" sz="3100" b="1" dirty="0"/>
              <a:t>s</a:t>
            </a:r>
            <a:r>
              <a:rPr lang="en-US" sz="3100" b="1" dirty="0" smtClean="0"/>
              <a:t>erotypes</a:t>
            </a:r>
            <a:r>
              <a:rPr lang="en-US" sz="3100" b="1" dirty="0"/>
              <a:t>, </a:t>
            </a:r>
            <a:r>
              <a:rPr lang="en-US" sz="3100" b="1" dirty="0" smtClean="0"/>
              <a:t>							2011</a:t>
            </a:r>
            <a:endParaRPr lang="en-US" sz="3100" b="1" dirty="0"/>
          </a:p>
        </p:txBody>
      </p:sp>
    </p:spTree>
    <p:extLst>
      <p:ext uri="{BB962C8B-B14F-4D97-AF65-F5344CB8AC3E}">
        <p14:creationId xmlns:p14="http://schemas.microsoft.com/office/powerpoint/2010/main" xmlns="" val="3872469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62922" y="-5679280"/>
            <a:ext cx="27871341" cy="16174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661493" y="-5677138"/>
            <a:ext cx="27871341" cy="16182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661493" y="-5677138"/>
            <a:ext cx="27871013" cy="1618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658145" y="-5677138"/>
            <a:ext cx="27872873" cy="1618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7608" y="5679281"/>
            <a:ext cx="1136524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dirty="0"/>
              <a:t>1950-1969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15449" y="5679281"/>
            <a:ext cx="1136524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dirty="0"/>
              <a:t>1970-1979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04110" y="5679281"/>
            <a:ext cx="1136524" cy="341919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r>
              <a:rPr lang="en-US" dirty="0"/>
              <a:t>1980-2011</a:t>
            </a:r>
          </a:p>
        </p:txBody>
      </p:sp>
      <p:sp>
        <p:nvSpPr>
          <p:cNvPr id="9" name="Rectangle 1"/>
          <p:cNvSpPr txBox="1">
            <a:spLocks noChangeArrowheads="1"/>
          </p:cNvSpPr>
          <p:nvPr/>
        </p:nvSpPr>
        <p:spPr bwMode="auto">
          <a:xfrm>
            <a:off x="553641" y="482203"/>
            <a:ext cx="8590359" cy="919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 smtClean="0"/>
              <a:t>Spread of dengue hemorrhagic fever in Asia</a:t>
            </a:r>
          </a:p>
        </p:txBody>
      </p:sp>
    </p:spTree>
    <p:extLst>
      <p:ext uri="{BB962C8B-B14F-4D97-AF65-F5344CB8AC3E}">
        <p14:creationId xmlns="" xmlns:p14="http://schemas.microsoft.com/office/powerpoint/2010/main" val="2689741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/>
          </p:nvPr>
        </p:nvSpPr>
        <p:spPr>
          <a:xfrm>
            <a:off x="553641" y="375047"/>
            <a:ext cx="8036719" cy="1125141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/>
              <a:t>The spread of dengue </a:t>
            </a:r>
            <a:r>
              <a:rPr lang="en-US" b="1" dirty="0"/>
              <a:t>h</a:t>
            </a:r>
            <a:r>
              <a:rPr lang="en-US" b="1" dirty="0" smtClean="0"/>
              <a:t>emorrhagic 			fever in the Americas </a:t>
            </a:r>
          </a:p>
        </p:txBody>
      </p:sp>
      <p:sp>
        <p:nvSpPr>
          <p:cNvPr id="28674" name="Rectangle 2"/>
          <p:cNvSpPr>
            <a:spLocks/>
          </p:cNvSpPr>
          <p:nvPr/>
        </p:nvSpPr>
        <p:spPr bwMode="auto">
          <a:xfrm>
            <a:off x="245566" y="6418644"/>
            <a:ext cx="212763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13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Adapted from Gubler, 1998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540" y="2109639"/>
            <a:ext cx="3172271" cy="375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227" y="2011412"/>
            <a:ext cx="3277195" cy="3882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5"/>
          <p:cNvSpPr>
            <a:spLocks/>
          </p:cNvSpPr>
          <p:nvPr/>
        </p:nvSpPr>
        <p:spPr bwMode="auto">
          <a:xfrm>
            <a:off x="2284885" y="1746661"/>
            <a:ext cx="115685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1700" dirty="0"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Prior to 1981</a:t>
            </a:r>
          </a:p>
        </p:txBody>
      </p:sp>
      <p:sp>
        <p:nvSpPr>
          <p:cNvPr id="28678" name="Rectangle 6"/>
          <p:cNvSpPr>
            <a:spLocks/>
          </p:cNvSpPr>
          <p:nvPr/>
        </p:nvSpPr>
        <p:spPr bwMode="auto">
          <a:xfrm>
            <a:off x="6034236" y="1746661"/>
            <a:ext cx="95218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1700" dirty="0"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1981-2011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37996324"/>
              </p:ext>
            </p:extLst>
          </p:nvPr>
        </p:nvGraphicFramePr>
        <p:xfrm>
          <a:off x="900831" y="2067780"/>
          <a:ext cx="7342338" cy="43229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98458852"/>
              </p:ext>
            </p:extLst>
          </p:nvPr>
        </p:nvGraphicFramePr>
        <p:xfrm>
          <a:off x="1948729" y="2275887"/>
          <a:ext cx="5956368" cy="38224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553641" y="191988"/>
            <a:ext cx="8036719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400" b="1" dirty="0"/>
              <a:t>The </a:t>
            </a:r>
            <a:r>
              <a:rPr lang="en-US" sz="3400" b="1" dirty="0" smtClean="0"/>
              <a:t>changing </a:t>
            </a:r>
            <a:r>
              <a:rPr lang="en-US" sz="3400" b="1" dirty="0"/>
              <a:t>e</a:t>
            </a:r>
            <a:r>
              <a:rPr lang="en-US" sz="3400" b="1" dirty="0" smtClean="0"/>
              <a:t>pidemiology </a:t>
            </a:r>
            <a:r>
              <a:rPr lang="en-US" sz="3400" b="1" dirty="0"/>
              <a:t>of </a:t>
            </a:r>
            <a:r>
              <a:rPr lang="en-US" sz="3400" b="1" dirty="0" smtClean="0"/>
              <a:t>dengue</a:t>
            </a:r>
            <a:endParaRPr lang="en-US" sz="3400" b="1" dirty="0"/>
          </a:p>
        </p:txBody>
      </p:sp>
      <p:sp>
        <p:nvSpPr>
          <p:cNvPr id="12" name="Rectangle 3"/>
          <p:cNvSpPr>
            <a:spLocks/>
          </p:cNvSpPr>
          <p:nvPr/>
        </p:nvSpPr>
        <p:spPr bwMode="auto">
          <a:xfrm>
            <a:off x="125015" y="6482953"/>
            <a:ext cx="2723555" cy="361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Source: </a:t>
            </a:r>
            <a:r>
              <a:rPr lang="en-US" sz="10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DengueNet</a:t>
            </a:r>
            <a:endParaRPr lang="en-US" sz="1000" b="1" dirty="0">
              <a:effectLst>
                <a:outerShdw blurRad="38100" dist="38100" dir="2700000" algn="tl">
                  <a:srgbClr val="000000"/>
                </a:outerShdw>
              </a:effectLst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  <p:sp>
        <p:nvSpPr>
          <p:cNvPr id="13" name="Rectangle 1"/>
          <p:cNvSpPr txBox="1">
            <a:spLocks noChangeArrowheads="1"/>
          </p:cNvSpPr>
          <p:nvPr/>
        </p:nvSpPr>
        <p:spPr bwMode="auto">
          <a:xfrm rot="16200000">
            <a:off x="-17401" y="3619085"/>
            <a:ext cx="1784034" cy="534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1700" dirty="0" smtClean="0">
                <a:solidFill>
                  <a:srgbClr val="00B0F0"/>
                </a:solidFill>
              </a:rPr>
              <a:t>No of Cases</a:t>
            </a:r>
            <a:endParaRPr lang="en-US" sz="1700" dirty="0">
              <a:solidFill>
                <a:srgbClr val="00B0F0"/>
              </a:solidFill>
            </a:endParaRPr>
          </a:p>
        </p:txBody>
      </p:sp>
      <p:sp>
        <p:nvSpPr>
          <p:cNvPr id="14" name="Rectangle 1"/>
          <p:cNvSpPr txBox="1">
            <a:spLocks noChangeArrowheads="1"/>
          </p:cNvSpPr>
          <p:nvPr/>
        </p:nvSpPr>
        <p:spPr bwMode="auto">
          <a:xfrm>
            <a:off x="5874619" y="2303859"/>
            <a:ext cx="15906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endParaRPr lang="en-US" sz="1400" dirty="0"/>
          </a:p>
        </p:txBody>
      </p:sp>
      <p:sp>
        <p:nvSpPr>
          <p:cNvPr id="2" name="Rectangle 1"/>
          <p:cNvSpPr/>
          <p:nvPr/>
        </p:nvSpPr>
        <p:spPr>
          <a:xfrm>
            <a:off x="107156" y="1232297"/>
            <a:ext cx="4572000" cy="324608"/>
          </a:xfrm>
          <a:prstGeom prst="rect">
            <a:avLst/>
          </a:prstGeom>
        </p:spPr>
        <p:txBody>
          <a:bodyPr lIns="64291" tIns="32146" rIns="64291" bIns="32146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700" b="1" dirty="0" smtClean="0"/>
              <a:t> Expanding geographic distribution </a:t>
            </a:r>
            <a:endParaRPr lang="en-US" sz="1700" b="1" dirty="0"/>
          </a:p>
        </p:txBody>
      </p:sp>
      <p:sp>
        <p:nvSpPr>
          <p:cNvPr id="3" name="Rectangle 2"/>
          <p:cNvSpPr/>
          <p:nvPr/>
        </p:nvSpPr>
        <p:spPr>
          <a:xfrm>
            <a:off x="-303609" y="1607344"/>
            <a:ext cx="4572000" cy="326530"/>
          </a:xfrm>
          <a:prstGeom prst="rect">
            <a:avLst/>
          </a:prstGeom>
        </p:spPr>
        <p:txBody>
          <a:bodyPr lIns="64291" tIns="32146" rIns="64291" bIns="32146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700" b="1" dirty="0" smtClean="0"/>
              <a:t>  Increased </a:t>
            </a:r>
            <a:r>
              <a:rPr lang="en-US" sz="1700" b="1" dirty="0"/>
              <a:t>epidemic </a:t>
            </a:r>
            <a:r>
              <a:rPr lang="en-US" sz="1700" b="1" dirty="0" smtClean="0"/>
              <a:t>activity</a:t>
            </a:r>
            <a:endParaRPr lang="en-US" sz="1700" b="1" dirty="0"/>
          </a:p>
        </p:txBody>
      </p:sp>
      <p:sp>
        <p:nvSpPr>
          <p:cNvPr id="7" name="Rectangle 6"/>
          <p:cNvSpPr/>
          <p:nvPr/>
        </p:nvSpPr>
        <p:spPr>
          <a:xfrm>
            <a:off x="4504374" y="1232297"/>
            <a:ext cx="1802540" cy="326530"/>
          </a:xfrm>
          <a:prstGeom prst="rect">
            <a:avLst/>
          </a:prstGeom>
          <a:noFill/>
          <a:ln>
            <a:noFill/>
          </a:ln>
        </p:spPr>
        <p:txBody>
          <a:bodyPr wrap="none" lIns="64291" tIns="32146" rIns="64291" bIns="32146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700" b="1" dirty="0" smtClean="0"/>
              <a:t> </a:t>
            </a:r>
            <a:r>
              <a:rPr lang="en-US" sz="1700" b="1" dirty="0" err="1" smtClean="0"/>
              <a:t>Hyperendemicity</a:t>
            </a:r>
            <a:endParaRPr lang="en-US" sz="1700" b="1" dirty="0"/>
          </a:p>
        </p:txBody>
      </p:sp>
      <p:sp>
        <p:nvSpPr>
          <p:cNvPr id="8" name="Rectangle 7"/>
          <p:cNvSpPr/>
          <p:nvPr/>
        </p:nvSpPr>
        <p:spPr>
          <a:xfrm>
            <a:off x="3875484" y="1607344"/>
            <a:ext cx="4572000" cy="588140"/>
          </a:xfrm>
          <a:prstGeom prst="rect">
            <a:avLst/>
          </a:prstGeom>
        </p:spPr>
        <p:txBody>
          <a:bodyPr lIns="64291" tIns="32146" rIns="64291" bIns="32146">
            <a:spAutoFit/>
          </a:bodyPr>
          <a:lstStyle/>
          <a:p>
            <a:pPr>
              <a:buClr>
                <a:srgbClr val="FF0000"/>
              </a:buClr>
              <a:buFont typeface="Arial" pitchFamily="34" charset="0"/>
              <a:buChar char="•"/>
            </a:pPr>
            <a:r>
              <a:rPr lang="en-US" sz="1700" b="1" dirty="0" smtClean="0"/>
              <a:t> Emergence </a:t>
            </a:r>
            <a:r>
              <a:rPr lang="en-US" sz="1700" b="1" dirty="0"/>
              <a:t>of </a:t>
            </a:r>
            <a:r>
              <a:rPr lang="en-US" sz="1700" b="1" dirty="0" smtClean="0"/>
              <a:t>severe disease</a:t>
            </a:r>
            <a:endParaRPr lang="en-US" sz="1700" b="1" dirty="0"/>
          </a:p>
          <a:p>
            <a:endParaRPr lang="en-US" sz="1700" b="1" dirty="0"/>
          </a:p>
        </p:txBody>
      </p:sp>
    </p:spTree>
    <p:extLst>
      <p:ext uri="{BB962C8B-B14F-4D97-AF65-F5344CB8AC3E}">
        <p14:creationId xmlns:p14="http://schemas.microsoft.com/office/powerpoint/2010/main" xmlns="" val="18697089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4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Graphic spid="6" grpId="0">
        <p:bldAsOne/>
      </p:bldGraphic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Grp="1" noChangeArrowheads="1"/>
          </p:cNvSpPr>
          <p:nvPr>
            <p:ph type="title"/>
          </p:nvPr>
        </p:nvSpPr>
        <p:spPr>
          <a:xfrm>
            <a:off x="285750" y="321469"/>
            <a:ext cx="9144000" cy="70544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b="1" dirty="0" smtClean="0"/>
              <a:t>New dengue Disease Burden estimates</a:t>
            </a:r>
          </a:p>
        </p:txBody>
      </p:sp>
      <p:sp>
        <p:nvSpPr>
          <p:cNvPr id="24578" name="AutoShape 2"/>
          <p:cNvSpPr>
            <a:spLocks/>
          </p:cNvSpPr>
          <p:nvPr/>
        </p:nvSpPr>
        <p:spPr bwMode="auto">
          <a:xfrm>
            <a:off x="794742" y="1393031"/>
            <a:ext cx="4250531" cy="4089797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090900">
                  <a:alpha val="80000"/>
                </a:srgbClr>
              </a:gs>
              <a:gs pos="100000">
                <a:srgbClr val="FEFBFD">
                  <a:alpha val="80000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79" name="AutoShape 3"/>
          <p:cNvSpPr>
            <a:spLocks/>
          </p:cNvSpPr>
          <p:nvPr/>
        </p:nvSpPr>
        <p:spPr bwMode="auto">
          <a:xfrm>
            <a:off x="1116211" y="1393031"/>
            <a:ext cx="3580805" cy="34290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0082E5">
                  <a:alpha val="75000"/>
                </a:srgbClr>
              </a:gs>
              <a:gs pos="100000">
                <a:srgbClr val="0057E5">
                  <a:alpha val="64999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80" name="AutoShape 4"/>
          <p:cNvSpPr>
            <a:spLocks/>
          </p:cNvSpPr>
          <p:nvPr/>
        </p:nvSpPr>
        <p:spPr bwMode="auto">
          <a:xfrm>
            <a:off x="1500187" y="1401961"/>
            <a:ext cx="2839641" cy="2705695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205000">
                  <a:alpha val="79000"/>
                </a:srgbClr>
              </a:gs>
              <a:gs pos="100000">
                <a:srgbClr val="2CB800">
                  <a:alpha val="77000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81" name="AutoShape 5"/>
          <p:cNvSpPr>
            <a:spLocks/>
          </p:cNvSpPr>
          <p:nvPr/>
        </p:nvSpPr>
        <p:spPr bwMode="auto">
          <a:xfrm>
            <a:off x="1910953" y="1393031"/>
            <a:ext cx="2027039" cy="192881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766800">
                  <a:alpha val="79000"/>
                </a:srgbClr>
              </a:gs>
              <a:gs pos="100000">
                <a:srgbClr val="FDE100">
                  <a:alpha val="80000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82" name="AutoShape 6"/>
          <p:cNvSpPr>
            <a:spLocks/>
          </p:cNvSpPr>
          <p:nvPr/>
        </p:nvSpPr>
        <p:spPr bwMode="auto">
          <a:xfrm>
            <a:off x="2223492" y="1393031"/>
            <a:ext cx="1410891" cy="1348383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47000">
                  <a:alpha val="81000"/>
                </a:srgbClr>
              </a:gs>
              <a:gs pos="100000">
                <a:srgbClr val="E56A00">
                  <a:alpha val="80000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83" name="AutoShape 7"/>
          <p:cNvSpPr>
            <a:spLocks/>
          </p:cNvSpPr>
          <p:nvPr/>
        </p:nvSpPr>
        <p:spPr bwMode="auto">
          <a:xfrm>
            <a:off x="2509242" y="1393031"/>
            <a:ext cx="839391" cy="794742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6502C">
                  <a:alpha val="80000"/>
                </a:srgbClr>
              </a:gs>
              <a:gs pos="100000">
                <a:srgbClr val="BF0000">
                  <a:alpha val="79000"/>
                </a:srgbClr>
              </a:gs>
            </a:gsLst>
            <a:lin ang="5400000" scaled="1"/>
          </a:gradFill>
          <a:ln>
            <a:noFill/>
          </a:ln>
          <a:effectLst>
            <a:outerShdw blurRad="101600" algn="ctr" rotWithShape="0">
              <a:schemeClr val="bg2">
                <a:alpha val="50000"/>
              </a:schemeClr>
            </a:outerShdw>
          </a:effectLst>
          <a:extLst/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84" name="Rectangle 8"/>
          <p:cNvSpPr>
            <a:spLocks/>
          </p:cNvSpPr>
          <p:nvPr/>
        </p:nvSpPr>
        <p:spPr bwMode="auto">
          <a:xfrm>
            <a:off x="5538639" y="5058578"/>
            <a:ext cx="1027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 3.6 billion </a:t>
            </a:r>
          </a:p>
        </p:txBody>
      </p:sp>
      <p:sp>
        <p:nvSpPr>
          <p:cNvPr id="24585" name="Rectangle 9"/>
          <p:cNvSpPr>
            <a:spLocks/>
          </p:cNvSpPr>
          <p:nvPr/>
        </p:nvSpPr>
        <p:spPr bwMode="auto">
          <a:xfrm>
            <a:off x="5724706" y="4290626"/>
            <a:ext cx="10964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230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million 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ea typeface="Helvetica Neue Light" charset="0"/>
              <a:cs typeface="Helvetica Neue Light" charset="0"/>
            </a:endParaRPr>
          </a:p>
        </p:txBody>
      </p:sp>
      <p:sp>
        <p:nvSpPr>
          <p:cNvPr id="24586" name="Rectangle 10"/>
          <p:cNvSpPr>
            <a:spLocks/>
          </p:cNvSpPr>
          <p:nvPr/>
        </p:nvSpPr>
        <p:spPr bwMode="auto">
          <a:xfrm>
            <a:off x="5613426" y="3522672"/>
            <a:ext cx="10868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34 million? </a:t>
            </a:r>
          </a:p>
        </p:txBody>
      </p:sp>
      <p:sp>
        <p:nvSpPr>
          <p:cNvPr id="24587" name="Rectangle 11"/>
          <p:cNvSpPr>
            <a:spLocks/>
          </p:cNvSpPr>
          <p:nvPr/>
        </p:nvSpPr>
        <p:spPr bwMode="auto">
          <a:xfrm>
            <a:off x="5693792" y="2522547"/>
            <a:ext cx="86241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2 million </a:t>
            </a:r>
          </a:p>
        </p:txBody>
      </p:sp>
      <p:sp>
        <p:nvSpPr>
          <p:cNvPr id="24588" name="Rectangle 12"/>
          <p:cNvSpPr>
            <a:spLocks/>
          </p:cNvSpPr>
          <p:nvPr/>
        </p:nvSpPr>
        <p:spPr bwMode="auto">
          <a:xfrm>
            <a:off x="5756300" y="1692086"/>
            <a:ext cx="64280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21,000</a:t>
            </a:r>
          </a:p>
        </p:txBody>
      </p:sp>
      <p:sp>
        <p:nvSpPr>
          <p:cNvPr id="24589" name="Line 13"/>
          <p:cNvSpPr>
            <a:spLocks noChangeShapeType="1"/>
          </p:cNvSpPr>
          <p:nvPr/>
        </p:nvSpPr>
        <p:spPr bwMode="auto">
          <a:xfrm rot="10800000" flipH="1">
            <a:off x="3197945" y="1821656"/>
            <a:ext cx="2330648" cy="893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0" name="Line 14"/>
          <p:cNvSpPr>
            <a:spLocks noChangeShapeType="1"/>
          </p:cNvSpPr>
          <p:nvPr/>
        </p:nvSpPr>
        <p:spPr bwMode="auto">
          <a:xfrm rot="10800000" flipH="1">
            <a:off x="3974827" y="2677790"/>
            <a:ext cx="1553766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1" name="Line 15"/>
          <p:cNvSpPr>
            <a:spLocks noChangeShapeType="1"/>
          </p:cNvSpPr>
          <p:nvPr/>
        </p:nvSpPr>
        <p:spPr bwMode="auto">
          <a:xfrm rot="10800000" flipH="1">
            <a:off x="4212580" y="3749353"/>
            <a:ext cx="1298154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2" name="Line 16"/>
          <p:cNvSpPr>
            <a:spLocks noChangeShapeType="1"/>
          </p:cNvSpPr>
          <p:nvPr/>
        </p:nvSpPr>
        <p:spPr bwMode="auto">
          <a:xfrm rot="10800000" flipH="1">
            <a:off x="4540746" y="4472658"/>
            <a:ext cx="987847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3" name="Line 17"/>
          <p:cNvSpPr>
            <a:spLocks noChangeShapeType="1"/>
          </p:cNvSpPr>
          <p:nvPr/>
        </p:nvSpPr>
        <p:spPr bwMode="auto">
          <a:xfrm rot="10800000" flipH="1">
            <a:off x="4903515" y="5195962"/>
            <a:ext cx="625078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4" name="Line 18"/>
          <p:cNvSpPr>
            <a:spLocks noChangeShapeType="1"/>
          </p:cNvSpPr>
          <p:nvPr/>
        </p:nvSpPr>
        <p:spPr bwMode="auto">
          <a:xfrm>
            <a:off x="3968130" y="2153171"/>
            <a:ext cx="0" cy="1095003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24595" name="Rectangle 19"/>
          <p:cNvSpPr>
            <a:spLocks/>
          </p:cNvSpPr>
          <p:nvPr/>
        </p:nvSpPr>
        <p:spPr bwMode="auto">
          <a:xfrm>
            <a:off x="571500" y="5656957"/>
            <a:ext cx="4705945" cy="580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1000" dirty="0"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Beatty ME, Letson GW, Margolis HS., </a:t>
            </a:r>
          </a:p>
          <a:p>
            <a:pPr>
              <a:defRPr/>
            </a:pPr>
            <a:r>
              <a:rPr lang="en-US" sz="1000" dirty="0" err="1"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Phuket</a:t>
            </a:r>
            <a:r>
              <a:rPr lang="en-US" sz="1000" dirty="0">
                <a:effectLst>
                  <a:outerShdw blurRad="38100" dist="38100" dir="2700000" algn="tl">
                    <a:srgbClr val="000000"/>
                  </a:outerShdw>
                </a:effectLst>
                <a:ea typeface="Helvetica Neue Light" charset="0"/>
                <a:cs typeface="Helvetica Neue Light" charset="0"/>
              </a:rPr>
              <a:t>, Thailand October 17-19, 2008.</a:t>
            </a:r>
          </a:p>
        </p:txBody>
      </p:sp>
      <p:sp>
        <p:nvSpPr>
          <p:cNvPr id="24596" name="Rectangle 20"/>
          <p:cNvSpPr>
            <a:spLocks/>
          </p:cNvSpPr>
          <p:nvPr/>
        </p:nvSpPr>
        <p:spPr bwMode="auto">
          <a:xfrm>
            <a:off x="1735937" y="4971752"/>
            <a:ext cx="19637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5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At-Risk Population</a:t>
            </a:r>
          </a:p>
        </p:txBody>
      </p:sp>
      <p:sp>
        <p:nvSpPr>
          <p:cNvPr id="24597" name="Rectangle 21"/>
          <p:cNvSpPr>
            <a:spLocks/>
          </p:cNvSpPr>
          <p:nvPr/>
        </p:nvSpPr>
        <p:spPr bwMode="auto">
          <a:xfrm>
            <a:off x="2314485" y="4302026"/>
            <a:ext cx="11066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2000" dirty="0" smtClean="0">
                <a:solidFill>
                  <a:srgbClr val="05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 </a:t>
            </a:r>
            <a:r>
              <a:rPr lang="en-US" sz="2000" b="1" dirty="0">
                <a:solidFill>
                  <a:srgbClr val="05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Infections</a:t>
            </a:r>
          </a:p>
        </p:txBody>
      </p:sp>
      <p:sp>
        <p:nvSpPr>
          <p:cNvPr id="24598" name="Rectangle 22"/>
          <p:cNvSpPr>
            <a:spLocks/>
          </p:cNvSpPr>
          <p:nvPr/>
        </p:nvSpPr>
        <p:spPr bwMode="auto">
          <a:xfrm>
            <a:off x="2074762" y="3525143"/>
            <a:ext cx="14593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5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Dengue Fever</a:t>
            </a:r>
          </a:p>
        </p:txBody>
      </p:sp>
      <p:sp>
        <p:nvSpPr>
          <p:cNvPr id="24599" name="Rectangle 23"/>
          <p:cNvSpPr>
            <a:spLocks/>
          </p:cNvSpPr>
          <p:nvPr/>
        </p:nvSpPr>
        <p:spPr bwMode="auto">
          <a:xfrm>
            <a:off x="2651279" y="2855416"/>
            <a:ext cx="44082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05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DHF</a:t>
            </a:r>
          </a:p>
        </p:txBody>
      </p:sp>
      <p:sp>
        <p:nvSpPr>
          <p:cNvPr id="24600" name="Rectangle 24"/>
          <p:cNvSpPr>
            <a:spLocks/>
          </p:cNvSpPr>
          <p:nvPr/>
        </p:nvSpPr>
        <p:spPr bwMode="auto">
          <a:xfrm>
            <a:off x="2655192" y="2306240"/>
            <a:ext cx="405560" cy="307777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  <a:extLst/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Helvetica Neue Light" charset="0"/>
                <a:cs typeface="Helvetica Neue Light" charset="0"/>
              </a:rPr>
              <a:t>DSS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ea typeface="Helvetica Neue Light" charset="0"/>
              <a:cs typeface="Helvetica Neue Light" charset="0"/>
            </a:endParaRPr>
          </a:p>
        </p:txBody>
      </p:sp>
      <p:sp>
        <p:nvSpPr>
          <p:cNvPr id="24601" name="Rectangle 25"/>
          <p:cNvSpPr>
            <a:spLocks/>
          </p:cNvSpPr>
          <p:nvPr/>
        </p:nvSpPr>
        <p:spPr bwMode="auto">
          <a:xfrm>
            <a:off x="767954" y="1670244"/>
            <a:ext cx="1286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1"/>
                </a:solidFill>
                <a:effectLst/>
                <a:ea typeface="Helvetica Neue Light" charset="0"/>
                <a:cs typeface="Helvetica Neue Light" charset="0"/>
              </a:rPr>
              <a:t>Deaths</a:t>
            </a:r>
            <a:endParaRPr lang="en-US" dirty="0">
              <a:solidFill>
                <a:schemeClr val="tx1"/>
              </a:solidFill>
              <a:effectLst/>
              <a:ea typeface="Helvetica Neue Light" charset="0"/>
              <a:cs typeface="Helvetica Neue Light" charset="0"/>
            </a:endParaRPr>
          </a:p>
        </p:txBody>
      </p:sp>
      <p:cxnSp>
        <p:nvCxnSpPr>
          <p:cNvPr id="6" name="Straight Arrow Connector 5"/>
          <p:cNvCxnSpPr/>
          <p:nvPr/>
        </p:nvCxnSpPr>
        <p:spPr bwMode="auto">
          <a:xfrm>
            <a:off x="2123033" y="1821656"/>
            <a:ext cx="506760" cy="0"/>
          </a:xfrm>
          <a:prstGeom prst="straightConnector1">
            <a:avLst/>
          </a:prstGeom>
          <a:gradFill rotWithShape="0">
            <a:gsLst>
              <a:gs pos="0">
                <a:srgbClr val="0082E5">
                  <a:alpha val="75000"/>
                </a:srgbClr>
              </a:gs>
              <a:gs pos="100000">
                <a:srgbClr val="0057E5">
                  <a:alpha val="64999"/>
                </a:srgbClr>
              </a:gs>
            </a:gsLst>
            <a:lin ang="5400000" scaled="1"/>
          </a:gra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47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66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76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8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83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100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nimBg="1"/>
      <p:bldP spid="24579" grpId="0" animBg="1"/>
      <p:bldP spid="24580" grpId="0" animBg="1"/>
      <p:bldP spid="24581" grpId="0" animBg="1"/>
      <p:bldP spid="24582" grpId="0" animBg="1"/>
      <p:bldP spid="24583" grpId="0" animBg="1"/>
      <p:bldP spid="24584" grpId="0" autoUpdateAnimBg="0"/>
      <p:bldP spid="24585" grpId="0" autoUpdateAnimBg="0"/>
      <p:bldP spid="24586" grpId="0" autoUpdateAnimBg="0"/>
      <p:bldP spid="24587" grpId="0" autoUpdateAnimBg="0"/>
      <p:bldP spid="24588" grpId="0" autoUpdateAnimBg="0"/>
      <p:bldP spid="24595" grpId="0" autoUpdateAnimBg="0"/>
      <p:bldP spid="24596" grpId="0" autoUpdateAnimBg="0"/>
      <p:bldP spid="24597" grpId="0" autoUpdateAnimBg="0"/>
      <p:bldP spid="24598" grpId="0" autoUpdateAnimBg="0"/>
      <p:bldP spid="24599" grpId="0" autoUpdateAnimBg="0"/>
      <p:bldP spid="24600" grpId="0"/>
      <p:bldP spid="2460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Grp="1" noChangeArrowheads="1"/>
          </p:cNvSpPr>
          <p:nvPr>
            <p:ph type="title"/>
          </p:nvPr>
        </p:nvSpPr>
        <p:spPr>
          <a:xfrm>
            <a:off x="142875" y="214313"/>
            <a:ext cx="9144000" cy="1285875"/>
          </a:xfrm>
        </p:spPr>
        <p:txBody>
          <a:bodyPr/>
          <a:lstStyle/>
          <a:p>
            <a:pPr eaLnBrk="1" hangingPunct="1">
              <a:defRPr/>
            </a:pPr>
            <a:r>
              <a:rPr lang="en-US" sz="3100" b="1" dirty="0" smtClean="0"/>
              <a:t>Why have we </a:t>
            </a:r>
            <a:r>
              <a:rPr lang="en-US" sz="3100" b="1" dirty="0"/>
              <a:t>s</a:t>
            </a:r>
            <a:r>
              <a:rPr lang="en-US" sz="3100" b="1" dirty="0" smtClean="0"/>
              <a:t>een </a:t>
            </a:r>
            <a:r>
              <a:rPr lang="en-US" sz="3100" b="1" dirty="0"/>
              <a:t>s</a:t>
            </a:r>
            <a:r>
              <a:rPr lang="en-US" sz="3100" b="1" dirty="0" smtClean="0"/>
              <a:t>uch a dramatic  </a:t>
            </a:r>
            <a:r>
              <a:rPr lang="en-US" sz="3100" b="1" dirty="0"/>
              <a:t>i</a:t>
            </a:r>
            <a:r>
              <a:rPr lang="en-US" sz="3100" b="1" dirty="0" smtClean="0"/>
              <a:t>ncrease in 	epidemic Dengue Hemorrhagic Fever?</a:t>
            </a: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53641" y="1830586"/>
            <a:ext cx="8036719" cy="4545211"/>
          </a:xfrm>
        </p:spPr>
        <p:txBody>
          <a:bodyPr/>
          <a:lstStyle/>
          <a:p>
            <a:pPr>
              <a:spcBef>
                <a:spcPts val="844"/>
              </a:spcBef>
              <a:buClr>
                <a:srgbClr val="FF0000"/>
              </a:buClr>
              <a:buSzPct val="125000"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Demographic Changes (Pop Growth)</a:t>
            </a:r>
          </a:p>
          <a:p>
            <a:pPr>
              <a:spcBef>
                <a:spcPts val="844"/>
              </a:spcBef>
              <a:buClr>
                <a:srgbClr val="FF0000"/>
              </a:buClr>
              <a:buSzPct val="125000"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Environmental Change</a:t>
            </a:r>
          </a:p>
          <a:p>
            <a:pPr marL="285740" lvl="3">
              <a:spcBef>
                <a:spcPts val="844"/>
              </a:spcBef>
              <a:buClr>
                <a:srgbClr val="FF0000"/>
              </a:buClr>
              <a:buSzPct val="125000"/>
              <a:buNone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-	Urbanization</a:t>
            </a:r>
          </a:p>
          <a:p>
            <a:pPr marL="285740" lvl="3">
              <a:spcBef>
                <a:spcPts val="844"/>
              </a:spcBef>
              <a:buClr>
                <a:srgbClr val="FF0000"/>
              </a:buClr>
              <a:buSzPct val="125000"/>
              <a:buNone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	-	Changing lifestyles</a:t>
            </a:r>
          </a:p>
          <a:p>
            <a:pPr>
              <a:spcBef>
                <a:spcPts val="844"/>
              </a:spcBef>
              <a:buClr>
                <a:srgbClr val="FF0000"/>
              </a:buClr>
              <a:buSzPct val="125000"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Modern Transportation (Globalization)</a:t>
            </a:r>
          </a:p>
          <a:p>
            <a:pPr marL="285740" lvl="2">
              <a:spcBef>
                <a:spcPts val="844"/>
              </a:spcBef>
              <a:buClr>
                <a:srgbClr val="FF0000"/>
              </a:buClr>
              <a:buSzPct val="125000"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Increased Movement of People, Animals, Commodities and pathogens</a:t>
            </a:r>
          </a:p>
          <a:p>
            <a:pPr>
              <a:spcBef>
                <a:spcPts val="844"/>
              </a:spcBef>
              <a:buClr>
                <a:srgbClr val="FF0000"/>
              </a:buClr>
              <a:buSzPct val="125000"/>
              <a:defRPr/>
            </a:pPr>
            <a:r>
              <a:rPr lang="en-US" sz="3000" dirty="0" smtClean="0">
                <a:solidFill>
                  <a:srgbClr val="62B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Lack of Effective Mosquito Control</a:t>
            </a:r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32359" y="1446609"/>
            <a:ext cx="3214688" cy="65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35717" tIns="35717" rIns="35717" bIns="35717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2800" dirty="0" smtClean="0">
                <a:solidFill>
                  <a:srgbClr val="FFFFCC"/>
                </a:solidFill>
              </a:rPr>
              <a:t>	</a:t>
            </a:r>
            <a:r>
              <a:rPr lang="en-US" sz="2800" b="1" dirty="0" smtClean="0">
                <a:solidFill>
                  <a:srgbClr val="FFFFCC"/>
                </a:solidFill>
              </a:rPr>
              <a:t>Major Drivers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645170" y="446484"/>
            <a:ext cx="864170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/>
              <a:t>Urban </a:t>
            </a:r>
            <a:r>
              <a:rPr lang="en-US" sz="3100" b="1" dirty="0" smtClean="0"/>
              <a:t>growth </a:t>
            </a:r>
            <a:r>
              <a:rPr lang="en-US" sz="3100" b="1" dirty="0"/>
              <a:t>in </a:t>
            </a:r>
            <a:r>
              <a:rPr lang="en-US" sz="3100" b="1" dirty="0" smtClean="0"/>
              <a:t>Asian </a:t>
            </a:r>
            <a:r>
              <a:rPr lang="en-US" sz="3100" b="1" dirty="0"/>
              <a:t>and </a:t>
            </a:r>
            <a:r>
              <a:rPr lang="en-US" sz="3100" b="1" dirty="0" smtClean="0"/>
              <a:t>American </a:t>
            </a:r>
            <a:r>
              <a:rPr lang="en-US" sz="3100" b="1" dirty="0"/>
              <a:t>Cities, </a:t>
            </a:r>
            <a:r>
              <a:rPr lang="en-US" sz="3100" b="1" dirty="0" smtClean="0"/>
              <a:t>					1950-2010</a:t>
            </a:r>
            <a:endParaRPr lang="en-US" sz="3100" b="1" dirty="0"/>
          </a:p>
        </p:txBody>
      </p:sp>
      <p:sp>
        <p:nvSpPr>
          <p:cNvPr id="13" name="Rectangle 1"/>
          <p:cNvSpPr txBox="1">
            <a:spLocks noChangeArrowheads="1"/>
          </p:cNvSpPr>
          <p:nvPr/>
        </p:nvSpPr>
        <p:spPr bwMode="auto">
          <a:xfrm>
            <a:off x="1486793" y="5893594"/>
            <a:ext cx="721072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1400" dirty="0"/>
              <a:t>Mean population of Dhaka, Bangkok, Jakarta, Manila and Saigon.</a:t>
            </a:r>
          </a:p>
          <a:p>
            <a:pPr eaLnBrk="1" hangingPunct="1">
              <a:defRPr/>
            </a:pPr>
            <a:r>
              <a:rPr lang="en-US" sz="1400" dirty="0"/>
              <a:t>Mean population of Rio de Janeiro, Sao Paulo, San Juan, Caracas and Guayaquil.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82786680"/>
              </p:ext>
            </p:extLst>
          </p:nvPr>
        </p:nvGraphicFramePr>
        <p:xfrm>
          <a:off x="982266" y="1599530"/>
          <a:ext cx="7197328" cy="4240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1"/>
          <p:cNvSpPr txBox="1">
            <a:spLocks noChangeArrowheads="1"/>
          </p:cNvSpPr>
          <p:nvPr/>
        </p:nvSpPr>
        <p:spPr bwMode="auto">
          <a:xfrm rot="16200000">
            <a:off x="-509550" y="2955168"/>
            <a:ext cx="2555006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1300" dirty="0" smtClean="0"/>
              <a:t>Population (Millions)</a:t>
            </a:r>
            <a:endParaRPr lang="en-US" sz="1300" dirty="0"/>
          </a:p>
        </p:txBody>
      </p:sp>
      <p:sp>
        <p:nvSpPr>
          <p:cNvPr id="5" name="Rectangle 4"/>
          <p:cNvSpPr/>
          <p:nvPr/>
        </p:nvSpPr>
        <p:spPr bwMode="auto">
          <a:xfrm>
            <a:off x="1250156" y="5947172"/>
            <a:ext cx="160734" cy="160734"/>
          </a:xfrm>
          <a:prstGeom prst="rect">
            <a:avLst/>
          </a:prstGeom>
          <a:gradFill rotWithShape="0">
            <a:gsLst>
              <a:gs pos="0">
                <a:srgbClr val="0082E5">
                  <a:alpha val="75000"/>
                </a:srgbClr>
              </a:gs>
              <a:gs pos="100000">
                <a:srgbClr val="0057E5">
                  <a:alpha val="64999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241227" y="6161485"/>
            <a:ext cx="160734" cy="160734"/>
          </a:xfrm>
          <a:prstGeom prst="rect">
            <a:avLst/>
          </a:prstGeom>
          <a:solidFill>
            <a:srgbClr val="76B531">
              <a:alpha val="80000"/>
            </a:srgbClr>
          </a:solidFill>
          <a:ln>
            <a:noFill/>
          </a:ln>
          <a:effectLst/>
          <a:extLst/>
        </p:spPr>
        <p:txBody>
          <a:bodyPr lIns="64291" tIns="32146" rIns="64291" bIns="32146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508992"/>
            <a:ext cx="1606228" cy="2702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8216" y="3545086"/>
            <a:ext cx="4387825" cy="270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7" y="508992"/>
            <a:ext cx="3750469" cy="2705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4390" y="3536156"/>
            <a:ext cx="1787787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1785938" y="321469"/>
            <a:ext cx="864170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  <a:sym typeface="Helvetica Neue Light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7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Helvetica Neue Light" charset="0"/>
                <a:ea typeface="ヒラギノ角ゴ ProN W3" charset="0"/>
                <a:cs typeface="ヒラギノ角ゴ ProN W3" charset="0"/>
                <a:sym typeface="Helvetica Neue Light" charset="0"/>
              </a:defRPr>
            </a:lvl9pPr>
          </a:lstStyle>
          <a:p>
            <a:pPr eaLnBrk="1" hangingPunct="1">
              <a:defRPr/>
            </a:pPr>
            <a:r>
              <a:rPr lang="en-US" sz="3100" b="1" dirty="0"/>
              <a:t>The </a:t>
            </a:r>
            <a:r>
              <a:rPr lang="en-US" sz="3100" b="1" dirty="0" smtClean="0"/>
              <a:t>global </a:t>
            </a:r>
            <a:r>
              <a:rPr lang="en-US" sz="3100" b="1" dirty="0"/>
              <a:t>a</a:t>
            </a:r>
            <a:r>
              <a:rPr lang="en-US" sz="3100" b="1" dirty="0" smtClean="0"/>
              <a:t>ir </a:t>
            </a:r>
            <a:r>
              <a:rPr lang="en-US" sz="3100" b="1" dirty="0"/>
              <a:t>n</a:t>
            </a:r>
            <a:r>
              <a:rPr lang="en-US" sz="3100" b="1" dirty="0" smtClean="0"/>
              <a:t>etwork</a:t>
            </a:r>
            <a:endParaRPr lang="en-US" sz="31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534" y="1281589"/>
            <a:ext cx="8242982" cy="41255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00"/>
    </a:lt2>
    <a:accent1>
      <a:srgbClr val="CE9E00"/>
    </a:accent1>
    <a:accent2>
      <a:srgbClr val="333399"/>
    </a:accent2>
    <a:accent3>
      <a:srgbClr val="AAAAAA"/>
    </a:accent3>
    <a:accent4>
      <a:srgbClr val="DADADA"/>
    </a:accent4>
    <a:accent5>
      <a:srgbClr val="E3CCAA"/>
    </a:accent5>
    <a:accent6>
      <a:srgbClr val="2D2D8A"/>
    </a:accent6>
    <a:hlink>
      <a:srgbClr val="009999"/>
    </a:hlink>
    <a:folHlink>
      <a:srgbClr val="99CC00"/>
    </a:folHlink>
  </a:clrScheme>
  <a:fontScheme name="Title &amp; Bullets">
    <a:majorFont>
      <a:latin typeface="Helvetica Neue Light"/>
      <a:ea typeface="ヒラギノ角ゴ ProN W3"/>
      <a:cs typeface="ヒラギノ角ゴ ProN W3"/>
    </a:majorFont>
    <a:minorFont>
      <a:latin typeface="Helvetica Neue Light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00"/>
    </a:lt2>
    <a:accent1>
      <a:srgbClr val="CE9E00"/>
    </a:accent1>
    <a:accent2>
      <a:srgbClr val="333399"/>
    </a:accent2>
    <a:accent3>
      <a:srgbClr val="AAAAAA"/>
    </a:accent3>
    <a:accent4>
      <a:srgbClr val="DADADA"/>
    </a:accent4>
    <a:accent5>
      <a:srgbClr val="E3CCAA"/>
    </a:accent5>
    <a:accent6>
      <a:srgbClr val="2D2D8A"/>
    </a:accent6>
    <a:hlink>
      <a:srgbClr val="009999"/>
    </a:hlink>
    <a:folHlink>
      <a:srgbClr val="99CC00"/>
    </a:folHlink>
  </a:clrScheme>
  <a:fontScheme name="Title &amp; Bullets">
    <a:majorFont>
      <a:latin typeface="Helvetica Neue Light"/>
      <a:ea typeface="ヒラギノ角ゴ ProN W3"/>
      <a:cs typeface="ヒラギノ角ゴ ProN W3"/>
    </a:majorFont>
    <a:minorFont>
      <a:latin typeface="Helvetica Neue Light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000000"/>
    </a:lt2>
    <a:accent1>
      <a:srgbClr val="CE9E00"/>
    </a:accent1>
    <a:accent2>
      <a:srgbClr val="333399"/>
    </a:accent2>
    <a:accent3>
      <a:srgbClr val="AAAAAA"/>
    </a:accent3>
    <a:accent4>
      <a:srgbClr val="DADADA"/>
    </a:accent4>
    <a:accent5>
      <a:srgbClr val="E3CCAA"/>
    </a:accent5>
    <a:accent6>
      <a:srgbClr val="2D2D8A"/>
    </a:accent6>
    <a:hlink>
      <a:srgbClr val="009999"/>
    </a:hlink>
    <a:folHlink>
      <a:srgbClr val="99CC00"/>
    </a:folHlink>
  </a:clrScheme>
  <a:fontScheme name="Title &amp; Bullets">
    <a:majorFont>
      <a:latin typeface="Helvetica Neue Light"/>
      <a:ea typeface="ヒラギノ角ゴ ProN W3"/>
      <a:cs typeface="ヒラギノ角ゴ ProN W3"/>
    </a:majorFont>
    <a:minorFont>
      <a:latin typeface="Helvetica Neue Light"/>
      <a:ea typeface="ヒラギノ角ゴ ProN W3"/>
      <a:cs typeface="ヒラギノ角ゴ ProN W3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258</Words>
  <Application>Microsoft Office PowerPoint</Application>
  <PresentationFormat>On-screen Show (4:3)</PresentationFormat>
  <Paragraphs>94</Paragraphs>
  <Slides>14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Slide 1</vt:lpstr>
      <vt:lpstr>Slide 2</vt:lpstr>
      <vt:lpstr>The spread of dengue hemorrhagic    fever in the Americas </vt:lpstr>
      <vt:lpstr>Slide 4</vt:lpstr>
      <vt:lpstr>New dengue Disease Burden estimates</vt:lpstr>
      <vt:lpstr>Why have we seen such a dramatic  increase in  epidemic Dengue Hemorrhagic Fever?</vt:lpstr>
      <vt:lpstr>Slide 7</vt:lpstr>
      <vt:lpstr>Slide 8</vt:lpstr>
      <vt:lpstr>Slide 9</vt:lpstr>
      <vt:lpstr>Average annual number of global airline passengers by decade, 1950-2010</vt:lpstr>
      <vt:lpstr>Slide 11</vt:lpstr>
      <vt:lpstr>Slide 12</vt:lpstr>
      <vt:lpstr>Slide 13</vt:lpstr>
      <vt:lpstr>Slide 14</vt:lpstr>
    </vt:vector>
  </TitlesOfParts>
  <Company>National University of Singapore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Duane</dc:creator>
  <cp:lastModifiedBy>gmsdjg</cp:lastModifiedBy>
  <cp:revision>22</cp:revision>
  <dcterms:created xsi:type="dcterms:W3CDTF">2011-02-08T03:52:04Z</dcterms:created>
  <dcterms:modified xsi:type="dcterms:W3CDTF">2012-04-10T23:05:44Z</dcterms:modified>
</cp:coreProperties>
</file>